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0" r:id="rId3"/>
    <p:sldId id="261" r:id="rId4"/>
    <p:sldId id="287" r:id="rId5"/>
    <p:sldId id="288" r:id="rId6"/>
    <p:sldId id="284" r:id="rId7"/>
    <p:sldId id="289" r:id="rId8"/>
    <p:sldId id="272" r:id="rId9"/>
    <p:sldId id="292" r:id="rId10"/>
    <p:sldId id="293" r:id="rId11"/>
    <p:sldId id="294" r:id="rId12"/>
    <p:sldId id="297" r:id="rId13"/>
    <p:sldId id="300" r:id="rId14"/>
    <p:sldId id="295" r:id="rId15"/>
    <p:sldId id="296" r:id="rId16"/>
    <p:sldId id="301" r:id="rId17"/>
    <p:sldId id="302" r:id="rId18"/>
    <p:sldId id="303" r:id="rId19"/>
    <p:sldId id="310" r:id="rId20"/>
    <p:sldId id="311" r:id="rId21"/>
    <p:sldId id="305" r:id="rId22"/>
    <p:sldId id="298" r:id="rId23"/>
    <p:sldId id="266" r:id="rId24"/>
    <p:sldId id="306" r:id="rId25"/>
    <p:sldId id="307" r:id="rId26"/>
    <p:sldId id="309" r:id="rId27"/>
    <p:sldId id="3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36"/>
    <p:restoredTop sz="62517" autoAdjust="0"/>
  </p:normalViewPr>
  <p:slideViewPr>
    <p:cSldViewPr snapToGrid="0" snapToObjects="1">
      <p:cViewPr varScale="1">
        <p:scale>
          <a:sx n="77" d="100"/>
          <a:sy n="77" d="100"/>
        </p:scale>
        <p:origin x="464" y="184"/>
      </p:cViewPr>
      <p:guideLst>
        <p:guide orient="horz" pos="2160"/>
        <p:guide pos="3840"/>
      </p:guideLst>
    </p:cSldViewPr>
  </p:slideViewPr>
  <p:notesTextViewPr>
    <p:cViewPr>
      <p:scale>
        <a:sx n="85" d="100"/>
        <a:sy n="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36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9495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Let’s scale up and I'll tell you more about what worked and didn't</a:t>
            </a:r>
          </a:p>
        </p:txBody>
      </p:sp>
    </p:spTree>
    <p:extLst>
      <p:ext uri="{BB962C8B-B14F-4D97-AF65-F5344CB8AC3E}">
        <p14:creationId xmlns:p14="http://schemas.microsoft.com/office/powerpoint/2010/main" val="399832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medium-scale deployment had the (*) goal of taking meaningful measurements of power quality in a the Achimota district in Accra. We (*) recruited 2,000 individuals to download the app and take a short survey (*)  and 165 individuals to install the plug-load sensor and take a longer survey. (*) Here you can see 20 of the soon to be deployed plug-load sensors being assembled in our lab.</a:t>
            </a:r>
            <a:r>
              <a:rPr lang="en-US" sz="1200" kern="1200" dirty="0">
                <a:solidFill>
                  <a:schemeClr val="tx1"/>
                </a:solidFill>
                <a:effectLst/>
                <a:latin typeface="+mn-lt"/>
                <a:ea typeface="+mn-ea"/>
                <a:cs typeface="+mn-cs"/>
              </a:rPr>
              <a:t> (*) This scale required implementing our full deployment design, including hiring local support staff, recruiting and incentivizing participants, and implementing all of the technology. </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4884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team hired a local project manager, named Kwame, to help implement our deployment at this scale. As we prepared to deploy, Kwame himself hired a team of local field officers, who would recruit participants and install the sensors. This was all encouraged by the economists on our team, and was met with indifference by the engineers, who incorrectly viewed </a:t>
            </a:r>
            <a:r>
              <a:rPr lang="en-US" sz="1200" b="0" i="0" u="none" strike="noStrike" kern="1200" dirty="0" err="1">
                <a:solidFill>
                  <a:schemeClr val="tx1"/>
                </a:solidFill>
                <a:effectLst/>
                <a:latin typeface="+mn-lt"/>
                <a:ea typeface="+mn-ea"/>
                <a:cs typeface="+mn-cs"/>
              </a:rPr>
              <a:t>Kwames</a:t>
            </a:r>
            <a:r>
              <a:rPr lang="en-US" sz="1200" b="0" i="0" u="none" strike="noStrike" kern="1200" dirty="0">
                <a:solidFill>
                  <a:schemeClr val="tx1"/>
                </a:solidFill>
                <a:effectLst/>
                <a:latin typeface="+mn-lt"/>
                <a:ea typeface="+mn-ea"/>
                <a:cs typeface="+mn-cs"/>
              </a:rPr>
              <a:t> role as administrative. I'm a bit </a:t>
            </a:r>
            <a:r>
              <a:rPr lang="en-US" sz="1200" b="0" i="0" u="none" strike="noStrike" kern="1200" dirty="0" err="1">
                <a:solidFill>
                  <a:schemeClr val="tx1"/>
                </a:solidFill>
                <a:effectLst/>
                <a:latin typeface="+mn-lt"/>
                <a:ea typeface="+mn-ea"/>
                <a:cs typeface="+mn-cs"/>
              </a:rPr>
              <a:t>embarressed</a:t>
            </a:r>
            <a:r>
              <a:rPr lang="en-US" sz="1200" b="0" i="0" u="none" strike="noStrike" kern="1200" dirty="0">
                <a:solidFill>
                  <a:schemeClr val="tx1"/>
                </a:solidFill>
                <a:effectLst/>
                <a:latin typeface="+mn-lt"/>
                <a:ea typeface="+mn-ea"/>
                <a:cs typeface="+mn-cs"/>
              </a:rPr>
              <a:t> to say that our meeting with the field officers right before our deployment ended up being the one of the first times we heard significant local feedback on our deployment methodology, which we quickly realized was invaluable. (*) If you’ll allow me I want to share three quick examples of this feedback, each which was critical for building trust with our participants. (*) Firstly, Kwame identified that permission from the government at the districts we were deploying would bootstrap trust with participants, as it did. We would have never considered seeking this approval without his input, Second, (*) we had bought uniforms for the field officers in the UC Berkeley school colors, blue and gold, which we found later to be the same colors of the Electricity Company of Ghana. The field officers explained that participants may not trust the Electricity Company of Ghana and strongly suggested we differentiate ourselves from them, so we </a:t>
            </a:r>
            <a:r>
              <a:rPr lang="en-US" sz="1200" b="0" i="0" u="none" strike="noStrike" kern="1200" dirty="0" err="1">
                <a:solidFill>
                  <a:schemeClr val="tx1"/>
                </a:solidFill>
                <a:effectLst/>
                <a:latin typeface="+mn-lt"/>
                <a:ea typeface="+mn-ea"/>
                <a:cs typeface="+mn-cs"/>
              </a:rPr>
              <a:t>begrudgedly</a:t>
            </a:r>
            <a:r>
              <a:rPr lang="en-US" sz="1200" b="0" i="0" u="none" strike="noStrike" kern="1200" dirty="0">
                <a:solidFill>
                  <a:schemeClr val="tx1"/>
                </a:solidFill>
                <a:effectLst/>
                <a:latin typeface="+mn-lt"/>
                <a:ea typeface="+mn-ea"/>
                <a:cs typeface="+mn-cs"/>
              </a:rPr>
              <a:t> bought new uniforms, only to later learn that this differentiation made participant enrollment much easier.  Thirdly, at the urging of the field team, we changed the name of our project to </a:t>
            </a:r>
            <a:r>
              <a:rPr lang="en-US" sz="1200" b="0" i="0" u="none" strike="noStrike" kern="1200" dirty="0" err="1">
                <a:solidFill>
                  <a:schemeClr val="tx1"/>
                </a:solidFill>
                <a:effectLst/>
                <a:latin typeface="+mn-lt"/>
                <a:ea typeface="+mn-ea"/>
                <a:cs typeface="+mn-cs"/>
              </a:rPr>
              <a:t>Dumsorwatch</a:t>
            </a:r>
            <a:r>
              <a:rPr lang="en-US" sz="1200" b="0" i="0" u="none" strike="noStrike" kern="1200" dirty="0">
                <a:solidFill>
                  <a:schemeClr val="tx1"/>
                </a:solidFill>
                <a:effectLst/>
                <a:latin typeface="+mn-lt"/>
                <a:ea typeface="+mn-ea"/>
                <a:cs typeface="+mn-cs"/>
              </a:rPr>
              <a:t> – again </a:t>
            </a:r>
            <a:r>
              <a:rPr lang="en-US" sz="1200" b="0" i="0" u="none" strike="noStrike" kern="1200" dirty="0" err="1">
                <a:solidFill>
                  <a:schemeClr val="tx1"/>
                </a:solidFill>
                <a:effectLst/>
                <a:latin typeface="+mn-lt"/>
                <a:ea typeface="+mn-ea"/>
                <a:cs typeface="+mn-cs"/>
              </a:rPr>
              <a:t>Dumsor</a:t>
            </a:r>
            <a:r>
              <a:rPr lang="en-US" sz="1200" b="0" i="0" u="none" strike="noStrike" kern="1200" dirty="0">
                <a:solidFill>
                  <a:schemeClr val="tx1"/>
                </a:solidFill>
                <a:effectLst/>
                <a:latin typeface="+mn-lt"/>
                <a:ea typeface="+mn-ea"/>
                <a:cs typeface="+mn-cs"/>
              </a:rPr>
              <a:t> being the local term for the electricity going off and on. This name has been a hit with participants and quickly contextualizes our project  to them. In retrospect, seeking local feedback earlier  would have allowed us to design our deployment with cultural considerations as a first order requirement, potentially further increasing participation take-up rates and reducing the cost of long and drawn-out deployment activities. </a:t>
            </a:r>
          </a:p>
        </p:txBody>
      </p:sp>
    </p:spTree>
    <p:extLst>
      <p:ext uri="{BB962C8B-B14F-4D97-AF65-F5344CB8AC3E}">
        <p14:creationId xmlns:p14="http://schemas.microsoft.com/office/powerpoint/2010/main" val="2878009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rtl="0"/>
            <a:r>
              <a:rPr lang="en-US" sz="1200" b="0" i="0" u="none" strike="noStrike" kern="1200" dirty="0">
                <a:solidFill>
                  <a:schemeClr val="tx1"/>
                </a:solidFill>
                <a:effectLst/>
                <a:latin typeface="+mn-lt"/>
                <a:ea typeface="+mn-ea"/>
                <a:cs typeface="+mn-cs"/>
              </a:rPr>
              <a:t>In a similar vein, it became clear that we did not properly anticipate participant interactions with our sensors, which led to some problems. (*) For example, (*) this is a graph taken from around 170 participants who we contacted to ask why they uninstalled our app.  As you can see, people regularly switched (*) phones and restored phones (*) to factory settings. Now these actions were not anticipated and therefore not handled by our deployment system, and as a consequence lead to multiple compliance issues across different subsystems of our deployment. and this is only one of many unanticipated behaviors we observed. Moving forward, we would run a short survey over a large population to try to understand the true diversity of potential participant behavior, before implementing our system. This is fairly low cost to do, and would have led to our deploying more functional sensors with less effort. </a:t>
            </a: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98775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b="0" i="0" u="none" strike="noStrike" kern="1200" dirty="0">
                <a:solidFill>
                  <a:schemeClr val="tx1"/>
                </a:solidFill>
                <a:effectLst/>
                <a:latin typeface="+mn-lt"/>
                <a:ea typeface="+mn-ea"/>
                <a:cs typeface="+mn-cs"/>
              </a:rPr>
              <a:t>Our earlier issues acquiring SIM cards foreshadow that local services could be difficult to purchase, but we brushed this off assuming that at scale we would be able to approach service providers at an enterprise level, and benefit from different procurement channels. (*) In practice, procuring SIM cards (*), along with the other major Ghanaian service, the API to transfer airtime incentives to our participants, first required establishing trust with the service provider that our project was legitimate. Attending meetings and drafting documentation for these service providers (*) created an unexpected dependency on our team being in Ghana, leading to months long delays in accessing critical services. Based on this, we would suggest starting procuring local equipment needed for scale well before any actual deployment.</a:t>
            </a:r>
            <a:endParaRPr lang="en-US" dirty="0"/>
          </a:p>
        </p:txBody>
      </p:sp>
    </p:spTree>
    <p:extLst>
      <p:ext uri="{BB962C8B-B14F-4D97-AF65-F5344CB8AC3E}">
        <p14:creationId xmlns:p14="http://schemas.microsoft.com/office/powerpoint/2010/main" val="63992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b="0" i="0" u="none" strike="noStrike" kern="1200" dirty="0">
                <a:solidFill>
                  <a:schemeClr val="tx1"/>
                </a:solidFill>
                <a:effectLst/>
                <a:latin typeface="+mn-lt"/>
                <a:ea typeface="+mn-ea"/>
                <a:cs typeface="+mn-cs"/>
              </a:rPr>
              <a:t>Finally, much of the early effort from the engineering team was focused on getting sensors out the door, and other supporting systems got sidelined under the assumption that they could be improved later. One particularly painful example of this was the supporting system to send incentives to participants, which was still immature when it came online, and experienced major bugs, leading (*) to participants receiving late incentives and subsequently to a higher than expected level of participant unenrollment. (*) This is visualized here, where we can see spatial data from app users degrading over a couple of months as they uninstall the app. Going back, we recognize (*) we would have saved considerable cost, time, and goodwill to accept deployment delays to ensure that every subsystem in the deployment methodology was production ready at the point of deployment, rather than developing on the fly. </a:t>
            </a:r>
            <a:endParaRPr lang="en-US" dirty="0"/>
          </a:p>
        </p:txBody>
      </p:sp>
    </p:spTree>
    <p:extLst>
      <p:ext uri="{BB962C8B-B14F-4D97-AF65-F5344CB8AC3E}">
        <p14:creationId xmlns:p14="http://schemas.microsoft.com/office/powerpoint/2010/main" val="2792077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thinking back on our medium scale deployment, we recognize that it (*) depended on team members to transfer information between subsystems. For example, if a participant withdraws, Kwame (*) would call Susanna (*) who would notify Josh (*) to update the plug-load sensor registrations (*). She would also notify Pat (*) to update the incentive payment system. Then she would notify (*) Kwame that all is good. Now these people are great, but If any of these people drop the ball, there will be a bad effect. This ad-hoc information flow sort of worked in practice at this scale, because the deployment was still fairly small and information transfer wasn’t all that frequent, but in retrospect, it was bound to fail for two reasons. The first is that the team had to notice state changes, which is difficult to sustain when life gets busy or when a deployment has been running for many months. The second is again that in order to correctly propagate state and keep all subsystems in sync, no single team member could ever mess up, and if they did, it wasn't immediately obvious. </a:t>
            </a:r>
            <a:r>
              <a:rPr lang="en-US" sz="1200" b="0" i="0" u="none" strike="noStrike" kern="1200" dirty="0">
                <a:solidFill>
                  <a:schemeClr val="tx1"/>
                </a:solidFill>
                <a:effectLst/>
                <a:latin typeface="+mn-lt"/>
                <a:ea typeface="+mn-ea"/>
                <a:cs typeface="+mn-cs"/>
              </a:rPr>
              <a:t>This gets to the key lesson from our medium scale deployment, which is that a deployment of this size has enough information moving through it to require clearly defined interfaces between subsystems, and to require that subsystems automatically propagate and </a:t>
            </a:r>
            <a:r>
              <a:rPr lang="en-US" sz="1200" b="0" i="0" u="none" strike="noStrike" kern="1200" dirty="0" err="1">
                <a:solidFill>
                  <a:schemeClr val="tx1"/>
                </a:solidFill>
                <a:effectLst/>
                <a:latin typeface="+mn-lt"/>
                <a:ea typeface="+mn-ea"/>
                <a:cs typeface="+mn-cs"/>
              </a:rPr>
              <a:t>syncronize</a:t>
            </a:r>
            <a:r>
              <a:rPr lang="en-US" sz="1200" b="0" i="0" u="none" strike="noStrike" kern="1200" dirty="0">
                <a:solidFill>
                  <a:schemeClr val="tx1"/>
                </a:solidFill>
                <a:effectLst/>
                <a:latin typeface="+mn-lt"/>
                <a:ea typeface="+mn-ea"/>
                <a:cs typeface="+mn-cs"/>
              </a:rPr>
              <a:t> any state changes, removing humans from the loop when possible. Anything else won't scale.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57542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Alright, with that in mind </a:t>
            </a:r>
          </a:p>
        </p:txBody>
      </p:sp>
    </p:spTree>
    <p:extLst>
      <p:ext uri="{BB962C8B-B14F-4D97-AF65-F5344CB8AC3E}">
        <p14:creationId xmlns:p14="http://schemas.microsoft.com/office/powerpoint/2010/main" val="136825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lets scale up one last time </a:t>
            </a:r>
          </a:p>
        </p:txBody>
      </p:sp>
    </p:spTree>
    <p:extLst>
      <p:ext uri="{BB962C8B-B14F-4D97-AF65-F5344CB8AC3E}">
        <p14:creationId xmlns:p14="http://schemas.microsoft.com/office/powerpoint/2010/main" val="4101857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large-scale deployment has the goal (*) of expanding our measurement area to a total of three districts in Accra, by adding Kaneshie and </a:t>
            </a:r>
            <a:r>
              <a:rPr lang="en-US" sz="1200" b="0" i="0" u="none" strike="noStrike" kern="1200" dirty="0" err="1">
                <a:solidFill>
                  <a:schemeClr val="tx1"/>
                </a:solidFill>
                <a:effectLst/>
                <a:latin typeface="+mn-lt"/>
                <a:ea typeface="+mn-ea"/>
                <a:cs typeface="+mn-cs"/>
              </a:rPr>
              <a:t>Dansomon</a:t>
            </a:r>
            <a:r>
              <a:rPr lang="en-US" sz="1200" b="0" i="0" u="none" strike="noStrike" kern="1200" dirty="0">
                <a:solidFill>
                  <a:schemeClr val="tx1"/>
                </a:solidFill>
                <a:effectLst/>
                <a:latin typeface="+mn-lt"/>
                <a:ea typeface="+mn-ea"/>
                <a:cs typeface="+mn-cs"/>
              </a:rPr>
              <a:t>. This led to 1,400 more individuals downloading the </a:t>
            </a:r>
            <a:r>
              <a:rPr lang="en-US" sz="1200" b="0" i="0" u="none" strike="noStrike" kern="1200" dirty="0" err="1">
                <a:solidFill>
                  <a:schemeClr val="tx1"/>
                </a:solidFill>
                <a:effectLst/>
                <a:latin typeface="+mn-lt"/>
                <a:ea typeface="+mn-ea"/>
                <a:cs typeface="+mn-cs"/>
              </a:rPr>
              <a:t>DumsorWatch</a:t>
            </a:r>
            <a:r>
              <a:rPr lang="en-US" sz="1200" b="0" i="0" u="none" strike="noStrike" kern="1200" dirty="0">
                <a:solidFill>
                  <a:schemeClr val="tx1"/>
                </a:solidFill>
                <a:effectLst/>
                <a:latin typeface="+mn-lt"/>
                <a:ea typeface="+mn-ea"/>
                <a:cs typeface="+mn-cs"/>
              </a:rPr>
              <a:t> app (*) and 292 more individuals installing the plug load sensor (*). This larger total scale brings new problems, the most notable being what I just introduced about information flow becoming critical.</a:t>
            </a:r>
            <a:endParaRPr lang="en-US" dirty="0"/>
          </a:p>
          <a:p>
            <a:endParaRPr lang="en-US" dirty="0"/>
          </a:p>
        </p:txBody>
      </p:sp>
    </p:spTree>
    <p:extLst>
      <p:ext uri="{BB962C8B-B14F-4D97-AF65-F5344CB8AC3E}">
        <p14:creationId xmlns:p14="http://schemas.microsoft.com/office/powerpoint/2010/main" val="147513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this is my 9th trip from California to Accra in 20 months… I had to look that up… and I’m really happy to be back to talk about our work measuring the electricity grid here. Along with most of our team, who are made up engineers and economists, I came to Ghana for the first time because of the Ghana Power Compact, which is a large investment (*) aimed at improving the reliability of the electricity grid throughout Ghana (*). On the right is a billboard in Accra sponsored by the compact. Now, from 2013 until 2015 Ghana suffered frequent, scheduled power outages that were such a part of life that they received a name, </a:t>
            </a:r>
            <a:r>
              <a:rPr lang="en-US" sz="1200" b="0" i="0" u="none" strike="noStrike" kern="1200" dirty="0" err="1">
                <a:solidFill>
                  <a:schemeClr val="tx1"/>
                </a:solidFill>
                <a:effectLst/>
                <a:latin typeface="+mn-lt"/>
                <a:ea typeface="+mn-ea"/>
                <a:cs typeface="+mn-cs"/>
              </a:rPr>
              <a:t>dumsor</a:t>
            </a:r>
            <a:r>
              <a:rPr lang="en-US" sz="1200" b="0" i="0" u="none" strike="noStrike" kern="1200" dirty="0">
                <a:solidFill>
                  <a:schemeClr val="tx1"/>
                </a:solidFill>
                <a:effectLst/>
                <a:latin typeface="+mn-lt"/>
                <a:ea typeface="+mn-ea"/>
                <a:cs typeface="+mn-cs"/>
              </a:rPr>
              <a:t>, meaning off and on. (*) Today, even after the </a:t>
            </a:r>
            <a:r>
              <a:rPr lang="en-US" sz="1200" b="0" i="0" u="none" strike="noStrike" kern="1200" dirty="0" err="1">
                <a:solidFill>
                  <a:schemeClr val="tx1"/>
                </a:solidFill>
                <a:effectLst/>
                <a:latin typeface="+mn-lt"/>
                <a:ea typeface="+mn-ea"/>
                <a:cs typeface="+mn-cs"/>
              </a:rPr>
              <a:t>dumsor</a:t>
            </a:r>
            <a:r>
              <a:rPr lang="en-US" sz="1200" b="0" i="0" u="none" strike="noStrike" kern="1200" dirty="0">
                <a:solidFill>
                  <a:schemeClr val="tx1"/>
                </a:solidFill>
                <a:effectLst/>
                <a:latin typeface="+mn-lt"/>
                <a:ea typeface="+mn-ea"/>
                <a:cs typeface="+mn-cs"/>
              </a:rPr>
              <a:t> period has ended due to more electricity supply coming on line, -  which is great - , Ghana experiences frequent power outages and voltage quality issues. (*) Our team was developing sensors to measure power outages and voltage quality, and we were excited for the opportunity to use these sensors to help those implementing the Ghana Power Compact empirically evaluate the reliability of the grid. </a:t>
            </a:r>
            <a:endParaRPr lang="en-US" dirty="0"/>
          </a:p>
        </p:txBody>
      </p:sp>
    </p:spTree>
    <p:extLst>
      <p:ext uri="{BB962C8B-B14F-4D97-AF65-F5344CB8AC3E}">
        <p14:creationId xmlns:p14="http://schemas.microsoft.com/office/powerpoint/2010/main" val="3274679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this is because, at this large scale, a bit due to the law of large numbers, exceptional cases happen frequently (*). For example, in our medium scale deployment, only a small handful of participants elected to opt out after starting, allowing for human in the loop removal of individuals from subsystems. However, at our larger scale this previously rare event happens regularly, and clearly had to be automated. (*) </a:t>
            </a:r>
            <a:r>
              <a:rPr lang="en-US" dirty="0"/>
              <a:t>Further, the consequences of input errors at this scale were more significant as they were less </a:t>
            </a:r>
            <a:r>
              <a:rPr lang="en-US" dirty="0" err="1"/>
              <a:t>likey</a:t>
            </a:r>
            <a:r>
              <a:rPr lang="en-US" dirty="0"/>
              <a:t> to be fixed due to their frequency. For example a field officer inputting a wrong participant phone number, would lead to incentives being sent to this wrong number, which would lead to the sensor being unplugged by an angry participant who never got paid, which would lead to our wanting to contact the participant, which we couldn't because the phone number was wrong. If this happens for 50 people, its much harder to go back to the field and correct. (*)</a:t>
            </a:r>
            <a:r>
              <a:rPr lang="en-US" sz="1200" kern="1200" dirty="0">
                <a:solidFill>
                  <a:schemeClr val="tx1"/>
                </a:solidFill>
                <a:effectLst/>
                <a:latin typeface="+mn-lt"/>
                <a:ea typeface="+mn-ea"/>
                <a:cs typeface="+mn-cs"/>
              </a:rPr>
              <a:t> So with </a:t>
            </a:r>
            <a:r>
              <a:rPr lang="en-US" dirty="0"/>
              <a:t>the goals of removing humans from the loop, keeping state synchronized across deployment subsystems, and providing guards against input error, we built a deployment management system to be single front end for all field officers and non-expert user researchers to interact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59346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1200" dirty="0">
                <a:solidFill>
                  <a:schemeClr val="tx1"/>
                </a:solidFill>
                <a:effectLst/>
                <a:latin typeface="+mn-lt"/>
                <a:ea typeface="+mn-ea"/>
                <a:cs typeface="+mn-cs"/>
              </a:rPr>
              <a:t>Here we can see our deployment management system being directly accessed by Kwame and the field officers to track state in real-time. We gave Kwame and the field officer team leads laptops to access our deployment management system in the field, and in all this system has dramatically increased the ease of running our deployment, and has been critical for operating at the current scale. </a:t>
            </a:r>
            <a:endParaRPr lang="en-US" dirty="0"/>
          </a:p>
        </p:txBody>
      </p:sp>
    </p:spTree>
    <p:extLst>
      <p:ext uri="{BB962C8B-B14F-4D97-AF65-F5344CB8AC3E}">
        <p14:creationId xmlns:p14="http://schemas.microsoft.com/office/powerpoint/2010/main" val="4014752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rtl="0"/>
            <a:r>
              <a:rPr lang="en-US" sz="1200" b="0" i="0" u="none" strike="noStrike" kern="1200" dirty="0">
                <a:solidFill>
                  <a:schemeClr val="tx1"/>
                </a:solidFill>
                <a:effectLst/>
                <a:latin typeface="+mn-lt"/>
                <a:ea typeface="+mn-ea"/>
                <a:cs typeface="+mn-cs"/>
              </a:rPr>
              <a:t>Stepping back, deploying at this scale stressed the limits of the university financial systems, which we did not anticipate. UC Berkeley experienced very long delays (*) sending wire transfers, at times leading to capital shortfalls for critical services in the deployment. One way around this to request invoices earlier,(*) but costs oftentimes couldn't be predicted. Further, the invoicing method required by the University was difficult to convince local companies to follow as it doesn’t seem to be standard practice in Accra (*). The impact of these problems was that the project (*) team learned to anticipate costs well before they were due, at times leaned on discretionary funding with less restrictions, and took on personal debt when needed, lest services be shut off that are critical to the deployment. Moving forward, we suggest working closely with the University on how to meet the non-standard financial requirements of a deployment early on, with the hope that special mechanisms might be developed to make this less painful, although we are not convinced </a:t>
            </a:r>
            <a:r>
              <a:rPr lang="en-US" sz="1200" b="0" i="0" u="none" strike="noStrike" kern="1200">
                <a:solidFill>
                  <a:schemeClr val="tx1"/>
                </a:solidFill>
                <a:effectLst/>
                <a:latin typeface="+mn-lt"/>
                <a:ea typeface="+mn-ea"/>
                <a:cs typeface="+mn-cs"/>
              </a:rPr>
              <a:t>this is possible. </a:t>
            </a:r>
            <a:endParaRPr lang="en-US" dirty="0"/>
          </a:p>
        </p:txBody>
      </p:sp>
    </p:spTree>
    <p:extLst>
      <p:ext uri="{BB962C8B-B14F-4D97-AF65-F5344CB8AC3E}">
        <p14:creationId xmlns:p14="http://schemas.microsoft.com/office/powerpoint/2010/main" val="3781624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I want to point out the number of plug-load sensors we needed for the large scale was too small to get professionally assembled (*) and a bit too big to build with a small team of graduate students. (*) Here is a picture of our solution, where we built an assembly line including different stations and quality control checks and hired a team of 10 undergraduates to work it. (*) We assembled around 300 sensors with a yield of around 98%, comparable to lower end box build services. </a:t>
            </a:r>
            <a:endParaRPr lang="en-US" dirty="0"/>
          </a:p>
        </p:txBody>
      </p:sp>
    </p:spTree>
    <p:extLst>
      <p:ext uri="{BB962C8B-B14F-4D97-AF65-F5344CB8AC3E}">
        <p14:creationId xmlns:p14="http://schemas.microsoft.com/office/powerpoint/2010/main" val="586165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OK, so what are some take </a:t>
            </a:r>
            <a:r>
              <a:rPr lang="en-US" dirty="0" err="1"/>
              <a:t>aways</a:t>
            </a:r>
            <a:endParaRPr lang="en-US" dirty="0"/>
          </a:p>
        </p:txBody>
      </p:sp>
    </p:spTree>
    <p:extLst>
      <p:ext uri="{BB962C8B-B14F-4D97-AF65-F5344CB8AC3E}">
        <p14:creationId xmlns:p14="http://schemas.microsoft.com/office/powerpoint/2010/main" val="591237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Well</a:t>
            </a:r>
          </a:p>
        </p:txBody>
      </p:sp>
    </p:spTree>
    <p:extLst>
      <p:ext uri="{BB962C8B-B14F-4D97-AF65-F5344CB8AC3E}">
        <p14:creationId xmlns:p14="http://schemas.microsoft.com/office/powerpoint/2010/main" val="3366946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1200" dirty="0">
                <a:solidFill>
                  <a:schemeClr val="tx1"/>
                </a:solidFill>
                <a:effectLst/>
                <a:latin typeface="+mn-lt"/>
                <a:ea typeface="+mn-ea"/>
                <a:cs typeface="+mn-cs"/>
              </a:rPr>
              <a:t>Our key take-aways, which we would suggest for any deployment that contains aspects of continuous sensing interaction, are to (*) plan how information about the deployment passes through each subsystem, where dependencies lie, and how this should be optimized. Iterate on this design as problems arise rather than manually patching the issue, which won't scale, (*) test the whole system at every stage, especially assumptions about the local contexts. Talk with local people, meet with local service providers, anything you can do to understand all parts of working in a new area. </a:t>
            </a:r>
            <a:r>
              <a:rPr lang="en-US" sz="1200" b="0" i="0" u="none" strike="noStrike" kern="1200" dirty="0">
                <a:solidFill>
                  <a:schemeClr val="tx1"/>
                </a:solidFill>
                <a:effectLst/>
                <a:latin typeface="+mn-lt"/>
                <a:ea typeface="+mn-ea"/>
                <a:cs typeface="+mn-cs"/>
              </a:rPr>
              <a:t>Finally, deploy. (*) This (*) this experience has taken our work so much farther than we imagined it would go, exposing new monitoring applications, an area of systems research related to solving deployment problems, and most importantly a novel data set from Accra that is currently being used by multiple impact evaluations and directly by the utility company to improve improve energy reliability in city.</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29039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1200" dirty="0">
                <a:solidFill>
                  <a:schemeClr val="tx1"/>
                </a:solidFill>
                <a:effectLst/>
                <a:latin typeface="+mn-lt"/>
                <a:ea typeface="+mn-ea"/>
                <a:cs typeface="+mn-cs"/>
              </a:rPr>
              <a:t>Thank you so much. I'll say quickly that we are continuing to scale in Accra over the next two years, and would love to get people in this room involved. Come talk with me. And with that, I’m happy to answer your questions. </a:t>
            </a:r>
          </a:p>
        </p:txBody>
      </p:sp>
    </p:spTree>
    <p:extLst>
      <p:ext uri="{BB962C8B-B14F-4D97-AF65-F5344CB8AC3E}">
        <p14:creationId xmlns:p14="http://schemas.microsoft.com/office/powerpoint/2010/main" val="3311773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1200" dirty="0">
                <a:solidFill>
                  <a:schemeClr val="tx1"/>
                </a:solidFill>
                <a:effectLst/>
                <a:latin typeface="+mn-lt"/>
                <a:ea typeface="+mn-ea"/>
                <a:cs typeface="+mn-cs"/>
              </a:rPr>
              <a:t>After meeting with the Ghana Power Compact team, we set a goal to (*) measure when (*) and where (*) the power goes out and for how long (*) it was out, where on the grid the power failed (*), and (*) any issues with voltage quality. We also decided to study (*) households and businesses in Accra, to learn how unreliable energy impacts them socioeconomically. To do all this (*) We designed two different sensors; one is an app (*) that is installed on personal use phones and (*) that attempts to detect power outages using on-phone sensors, and (*) one is a custom plug load sensor that plugs into the outlet at a household or firm and (*) reports information on the power over the cellular network. Together these sensors can tell us how well a transformer, feeder, or substation is performing. We also build survey instruments (*) to explore the socioeconomic questions. (*) Along with the sensors and surveys, we designed supporting systems for the deployment, which live in the (*) cloud. These included a (*) system to transfer incentives to participants for their time, we send them airtime to their phone (*) a deployment management system to keep track of sensors and participants, and a (*) data visualization and analysis system. </a:t>
            </a:r>
          </a:p>
        </p:txBody>
      </p:sp>
    </p:spTree>
    <p:extLst>
      <p:ext uri="{BB962C8B-B14F-4D97-AF65-F5344CB8AC3E}">
        <p14:creationId xmlns:p14="http://schemas.microsoft.com/office/powerpoint/2010/main" val="253596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Right. So... With all that planned, we are ready to deploy our power monitoring system right? </a:t>
            </a:r>
          </a:p>
        </p:txBody>
      </p:sp>
    </p:spTree>
    <p:extLst>
      <p:ext uri="{BB962C8B-B14F-4D97-AF65-F5344CB8AC3E}">
        <p14:creationId xmlns:p14="http://schemas.microsoft.com/office/powerpoint/2010/main" val="198785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Well, Let’s see.</a:t>
            </a:r>
          </a:p>
        </p:txBody>
      </p:sp>
    </p:spTree>
    <p:extLst>
      <p:ext uri="{BB962C8B-B14F-4D97-AF65-F5344CB8AC3E}">
        <p14:creationId xmlns:p14="http://schemas.microsoft.com/office/powerpoint/2010/main" val="48832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b="0" i="0" u="none" strike="noStrike" kern="1200" dirty="0">
                <a:solidFill>
                  <a:schemeClr val="tx1"/>
                </a:solidFill>
                <a:effectLst/>
                <a:latin typeface="+mn-lt"/>
                <a:ea typeface="+mn-ea"/>
                <a:cs typeface="+mn-cs"/>
              </a:rPr>
              <a:t>Our first step was conducting a small scale deployment, with the initial goal to learn (*), if our new plug load sensors work (*) The deployment consisted of 12 plug load sensors (*), this is what they looked like, they are around 2 inches long and were placed in a enclosure and plugged into the wall. Specifically we wanted to learn whether theses sensor got GPS fixes (*), were able to handle the local grid voltage and frequency (*), and could communicate over the cellular network (*). </a:t>
            </a:r>
            <a:endParaRPr lang="en-US" dirty="0"/>
          </a:p>
        </p:txBody>
      </p:sp>
    </p:spTree>
    <p:extLst>
      <p:ext uri="{BB962C8B-B14F-4D97-AF65-F5344CB8AC3E}">
        <p14:creationId xmlns:p14="http://schemas.microsoft.com/office/powerpoint/2010/main" val="338807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b="0" i="0" u="none" strike="noStrike" kern="1200" dirty="0">
                <a:solidFill>
                  <a:schemeClr val="tx1"/>
                </a:solidFill>
                <a:effectLst/>
                <a:latin typeface="+mn-lt"/>
                <a:ea typeface="+mn-ea"/>
                <a:cs typeface="+mn-cs"/>
              </a:rPr>
              <a:t>Now at this scale we only encountered one unanticipated challenge, which was when we hit a limit of SIM cards purchasable by one person(*). There was a 3-sim-card per person limit, set to address security concerns (*) which have been widely reported locally. Now, this might not be a problem for most consumers, but our sensors needed more. We got around this by going to multiple vendors, but circumventing customs or laws isn’t really a scalable solution, although in this case it allowed us to satisfy our deployment goals by validating the sensors.</a:t>
            </a:r>
            <a:endParaRPr lang="en-US" dirty="0"/>
          </a:p>
        </p:txBody>
      </p:sp>
    </p:spTree>
    <p:extLst>
      <p:ext uri="{BB962C8B-B14F-4D97-AF65-F5344CB8AC3E}">
        <p14:creationId xmlns:p14="http://schemas.microsoft.com/office/powerpoint/2010/main" val="2027926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b="0" i="0" u="none" strike="noStrike" kern="1200" dirty="0">
                <a:solidFill>
                  <a:schemeClr val="tx1"/>
                </a:solidFill>
                <a:effectLst/>
                <a:latin typeface="+mn-lt"/>
                <a:ea typeface="+mn-ea"/>
                <a:cs typeface="+mn-cs"/>
              </a:rPr>
              <a:t>Now, in retrospect, our small-scale deployment focused only on validating the part of the deployment methodology within our area of expertise, (*) sensor and backend design. We assumed the rest of the deployment methodology was simple and would work itself out (*), when in reality, as we will see, the most significant issues with our next scale were instead related not to the core functionality of the sensors and backend, but rather from poorly designed information flow between subsystems and incorrect assumptions about the local context.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7784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OK,</a:t>
            </a:r>
          </a:p>
        </p:txBody>
      </p:sp>
    </p:spTree>
    <p:extLst>
      <p:ext uri="{BB962C8B-B14F-4D97-AF65-F5344CB8AC3E}">
        <p14:creationId xmlns:p14="http://schemas.microsoft.com/office/powerpoint/2010/main" val="360667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2D0D-B7CF-644F-82A3-9BD10B286F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AF2538-BE49-0940-ACF4-06F624D0A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23893A-7142-444F-9A0D-70EF4169C772}"/>
              </a:ext>
            </a:extLst>
          </p:cNvPr>
          <p:cNvSpPr>
            <a:spLocks noGrp="1"/>
          </p:cNvSpPr>
          <p:nvPr>
            <p:ph type="dt" sz="half" idx="10"/>
          </p:nvPr>
        </p:nvSpPr>
        <p:spPr/>
        <p:txBody>
          <a:bodyPr/>
          <a:lstStyle/>
          <a:p>
            <a:fld id="{1F02B8B1-624F-5D48-B8AA-A37E9BF55C82}" type="datetime1">
              <a:rPr lang="en-US" smtClean="0"/>
              <a:t>7/3/19</a:t>
            </a:fld>
            <a:endParaRPr lang="en-US"/>
          </a:p>
        </p:txBody>
      </p:sp>
      <p:sp>
        <p:nvSpPr>
          <p:cNvPr id="5" name="Footer Placeholder 4">
            <a:extLst>
              <a:ext uri="{FF2B5EF4-FFF2-40B4-BE49-F238E27FC236}">
                <a16:creationId xmlns:a16="http://schemas.microsoft.com/office/drawing/2014/main" id="{33A6B1D5-E93B-274A-AE9E-91BFBCD7A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44DCC-7AA0-354C-A25F-4736A4AD9FB5}"/>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7008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512F-66D9-4E4A-838C-AD4CDB4FDE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4D685-61C1-5542-9F3E-EFF19D2D51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62426-9855-2044-8964-06D01AF437C8}"/>
              </a:ext>
            </a:extLst>
          </p:cNvPr>
          <p:cNvSpPr>
            <a:spLocks noGrp="1"/>
          </p:cNvSpPr>
          <p:nvPr>
            <p:ph type="dt" sz="half" idx="10"/>
          </p:nvPr>
        </p:nvSpPr>
        <p:spPr/>
        <p:txBody>
          <a:bodyPr/>
          <a:lstStyle/>
          <a:p>
            <a:fld id="{CF5BF50F-BB2A-6F44-9532-B62381FEC41D}" type="datetime1">
              <a:rPr lang="en-US" smtClean="0"/>
              <a:t>7/3/19</a:t>
            </a:fld>
            <a:endParaRPr lang="en-US"/>
          </a:p>
        </p:txBody>
      </p:sp>
      <p:sp>
        <p:nvSpPr>
          <p:cNvPr id="5" name="Footer Placeholder 4">
            <a:extLst>
              <a:ext uri="{FF2B5EF4-FFF2-40B4-BE49-F238E27FC236}">
                <a16:creationId xmlns:a16="http://schemas.microsoft.com/office/drawing/2014/main" id="{D44C54CC-BBDB-6E4C-BA73-E5BDF6ADB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C3CFB-8E2E-F642-852A-5DA95D0A89A0}"/>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0720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D81AD4-9478-A849-82AF-BAA17743A0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AEE4C-0C3B-5841-8F85-6936F4F825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0FC1F-3B40-B94A-A9E0-AE2955E7D8F3}"/>
              </a:ext>
            </a:extLst>
          </p:cNvPr>
          <p:cNvSpPr>
            <a:spLocks noGrp="1"/>
          </p:cNvSpPr>
          <p:nvPr>
            <p:ph type="dt" sz="half" idx="10"/>
          </p:nvPr>
        </p:nvSpPr>
        <p:spPr/>
        <p:txBody>
          <a:bodyPr/>
          <a:lstStyle/>
          <a:p>
            <a:fld id="{E1CC2320-5477-8543-83D4-558D9666A31A}" type="datetime1">
              <a:rPr lang="en-US" smtClean="0"/>
              <a:t>7/3/19</a:t>
            </a:fld>
            <a:endParaRPr lang="en-US"/>
          </a:p>
        </p:txBody>
      </p:sp>
      <p:sp>
        <p:nvSpPr>
          <p:cNvPr id="5" name="Footer Placeholder 4">
            <a:extLst>
              <a:ext uri="{FF2B5EF4-FFF2-40B4-BE49-F238E27FC236}">
                <a16:creationId xmlns:a16="http://schemas.microsoft.com/office/drawing/2014/main" id="{D1210FDC-4A8A-A641-AF5E-747D6FAD3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8F030-4858-7343-BDEC-B04E12022C46}"/>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52501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2FA7-FAA0-2F4A-8523-F0B00C79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5150C-F95C-E04E-A544-0B662596EB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D6001-9E8F-A141-88D9-F32C09B6CECE}"/>
              </a:ext>
            </a:extLst>
          </p:cNvPr>
          <p:cNvSpPr>
            <a:spLocks noGrp="1"/>
          </p:cNvSpPr>
          <p:nvPr>
            <p:ph type="dt" sz="half" idx="10"/>
          </p:nvPr>
        </p:nvSpPr>
        <p:spPr/>
        <p:txBody>
          <a:bodyPr/>
          <a:lstStyle/>
          <a:p>
            <a:fld id="{EE1BDC7F-E36F-8140-BBEA-1294F8222F80}" type="datetime1">
              <a:rPr lang="en-US" smtClean="0"/>
              <a:t>7/3/19</a:t>
            </a:fld>
            <a:endParaRPr lang="en-US"/>
          </a:p>
        </p:txBody>
      </p:sp>
      <p:sp>
        <p:nvSpPr>
          <p:cNvPr id="5" name="Footer Placeholder 4">
            <a:extLst>
              <a:ext uri="{FF2B5EF4-FFF2-40B4-BE49-F238E27FC236}">
                <a16:creationId xmlns:a16="http://schemas.microsoft.com/office/drawing/2014/main" id="{29F28B05-E3BD-3D44-8886-05354D722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EC494-ACBD-3B47-842B-2E24605BECB1}"/>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4339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FB2B-A080-6E48-A478-84F61EBD08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81918-3B64-564E-BC19-B855AD20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14276B-BC19-C040-A097-158A6E425814}"/>
              </a:ext>
            </a:extLst>
          </p:cNvPr>
          <p:cNvSpPr>
            <a:spLocks noGrp="1"/>
          </p:cNvSpPr>
          <p:nvPr>
            <p:ph type="dt" sz="half" idx="10"/>
          </p:nvPr>
        </p:nvSpPr>
        <p:spPr/>
        <p:txBody>
          <a:bodyPr/>
          <a:lstStyle/>
          <a:p>
            <a:fld id="{ED806D9E-519D-D744-BEA0-966C6E0F70F0}" type="datetime1">
              <a:rPr lang="en-US" smtClean="0"/>
              <a:t>7/3/19</a:t>
            </a:fld>
            <a:endParaRPr lang="en-US"/>
          </a:p>
        </p:txBody>
      </p:sp>
      <p:sp>
        <p:nvSpPr>
          <p:cNvPr id="5" name="Footer Placeholder 4">
            <a:extLst>
              <a:ext uri="{FF2B5EF4-FFF2-40B4-BE49-F238E27FC236}">
                <a16:creationId xmlns:a16="http://schemas.microsoft.com/office/drawing/2014/main" id="{FDF2B6E2-E79B-FD45-AFB7-0E20FBA4A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18C0-DEB2-0E4E-859D-6C865BEC682A}"/>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61818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9178-003B-B649-8A7F-47172086D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2B5C0-2B6C-4843-A0E1-14F2E5F35A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F0B43A-6AEC-1F4B-89D7-2FF473F5EF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5E0066-00C8-2841-8483-9306DDDE353D}"/>
              </a:ext>
            </a:extLst>
          </p:cNvPr>
          <p:cNvSpPr>
            <a:spLocks noGrp="1"/>
          </p:cNvSpPr>
          <p:nvPr>
            <p:ph type="dt" sz="half" idx="10"/>
          </p:nvPr>
        </p:nvSpPr>
        <p:spPr/>
        <p:txBody>
          <a:bodyPr/>
          <a:lstStyle/>
          <a:p>
            <a:fld id="{3A6A311C-B799-6542-9D1C-0EBF3876FDB6}" type="datetime1">
              <a:rPr lang="en-US" smtClean="0"/>
              <a:t>7/3/19</a:t>
            </a:fld>
            <a:endParaRPr lang="en-US"/>
          </a:p>
        </p:txBody>
      </p:sp>
      <p:sp>
        <p:nvSpPr>
          <p:cNvPr id="6" name="Footer Placeholder 5">
            <a:extLst>
              <a:ext uri="{FF2B5EF4-FFF2-40B4-BE49-F238E27FC236}">
                <a16:creationId xmlns:a16="http://schemas.microsoft.com/office/drawing/2014/main" id="{332F3B69-20E9-D54D-8846-D1C0F09ED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36E3D-7F3D-CE40-8E0B-F8F888E2060E}"/>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3692166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0A2E-732F-264C-A3F7-EB1C604F1152}"/>
              </a:ext>
            </a:extLst>
          </p:cNvPr>
          <p:cNvSpPr>
            <a:spLocks noGrp="1"/>
          </p:cNvSpPr>
          <p:nvPr>
            <p:ph type="title"/>
          </p:nvPr>
        </p:nvSpPr>
        <p:spPr>
          <a:xfrm>
            <a:off x="316853" y="141010"/>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764A8-3B1D-C04C-9CCA-306BE5573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C524AC-EC38-A449-B26E-31D3277CCC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A2C412-08EA-4544-A11A-1D035B0090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CCE72E-0CE9-F542-9862-2D230F6B07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5A5423-56E0-EB46-AC69-316C8A97E5FB}"/>
              </a:ext>
            </a:extLst>
          </p:cNvPr>
          <p:cNvSpPr>
            <a:spLocks noGrp="1"/>
          </p:cNvSpPr>
          <p:nvPr>
            <p:ph type="dt" sz="half" idx="10"/>
          </p:nvPr>
        </p:nvSpPr>
        <p:spPr/>
        <p:txBody>
          <a:bodyPr/>
          <a:lstStyle/>
          <a:p>
            <a:fld id="{85E6A516-88A1-CA4C-AA29-248DE5D3B944}" type="datetime1">
              <a:rPr lang="en-US" smtClean="0"/>
              <a:t>7/3/19</a:t>
            </a:fld>
            <a:endParaRPr lang="en-US"/>
          </a:p>
        </p:txBody>
      </p:sp>
      <p:sp>
        <p:nvSpPr>
          <p:cNvPr id="8" name="Footer Placeholder 7">
            <a:extLst>
              <a:ext uri="{FF2B5EF4-FFF2-40B4-BE49-F238E27FC236}">
                <a16:creationId xmlns:a16="http://schemas.microsoft.com/office/drawing/2014/main" id="{191F1C0D-0281-BD45-B0ED-1B1BE11C3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C23058-D227-3B42-AE4F-512D1C822CB7}"/>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48941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5415-F48B-DF4A-8263-06AAF32079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9C9572-E590-4941-B75F-F14A16C687C2}"/>
              </a:ext>
            </a:extLst>
          </p:cNvPr>
          <p:cNvSpPr>
            <a:spLocks noGrp="1"/>
          </p:cNvSpPr>
          <p:nvPr>
            <p:ph type="dt" sz="half" idx="10"/>
          </p:nvPr>
        </p:nvSpPr>
        <p:spPr/>
        <p:txBody>
          <a:bodyPr/>
          <a:lstStyle/>
          <a:p>
            <a:fld id="{4B890EE4-2607-1047-BEB8-ABEB012F7D71}" type="datetime1">
              <a:rPr lang="en-US" smtClean="0"/>
              <a:t>7/3/19</a:t>
            </a:fld>
            <a:endParaRPr lang="en-US"/>
          </a:p>
        </p:txBody>
      </p:sp>
      <p:sp>
        <p:nvSpPr>
          <p:cNvPr id="4" name="Footer Placeholder 3">
            <a:extLst>
              <a:ext uri="{FF2B5EF4-FFF2-40B4-BE49-F238E27FC236}">
                <a16:creationId xmlns:a16="http://schemas.microsoft.com/office/drawing/2014/main" id="{84C0BF89-C54A-8E46-A998-7210DC163C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5C82EB-9214-8E46-91C0-6FF5FBC30942}"/>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03104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009D39-AED4-EB43-8644-32311D44FBA3}"/>
              </a:ext>
            </a:extLst>
          </p:cNvPr>
          <p:cNvSpPr>
            <a:spLocks noGrp="1"/>
          </p:cNvSpPr>
          <p:nvPr>
            <p:ph type="dt" sz="half" idx="10"/>
          </p:nvPr>
        </p:nvSpPr>
        <p:spPr/>
        <p:txBody>
          <a:bodyPr/>
          <a:lstStyle/>
          <a:p>
            <a:fld id="{9E43CD2E-A951-E34A-84A5-8D6557CBE55B}" type="datetime1">
              <a:rPr lang="en-US" smtClean="0"/>
              <a:t>7/3/19</a:t>
            </a:fld>
            <a:endParaRPr lang="en-US"/>
          </a:p>
        </p:txBody>
      </p:sp>
      <p:sp>
        <p:nvSpPr>
          <p:cNvPr id="3" name="Footer Placeholder 2">
            <a:extLst>
              <a:ext uri="{FF2B5EF4-FFF2-40B4-BE49-F238E27FC236}">
                <a16:creationId xmlns:a16="http://schemas.microsoft.com/office/drawing/2014/main" id="{9D8D77AA-2126-7543-80A4-7106A085FA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C9AB5D-D142-AD47-9102-47173A6AC947}"/>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4951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EEFB-F755-7B48-90ED-B26A71B5A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EAF073-825E-384D-9217-88D4E9F22A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DFC17D-03C9-1D45-8EA1-52473672F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CAEE8F-0150-5A49-95F4-E284A91BEB11}"/>
              </a:ext>
            </a:extLst>
          </p:cNvPr>
          <p:cNvSpPr>
            <a:spLocks noGrp="1"/>
          </p:cNvSpPr>
          <p:nvPr>
            <p:ph type="dt" sz="half" idx="10"/>
          </p:nvPr>
        </p:nvSpPr>
        <p:spPr/>
        <p:txBody>
          <a:bodyPr/>
          <a:lstStyle/>
          <a:p>
            <a:fld id="{09D364C9-9601-9548-91DF-9FD267C12A6C}" type="datetime1">
              <a:rPr lang="en-US" smtClean="0"/>
              <a:t>7/3/19</a:t>
            </a:fld>
            <a:endParaRPr lang="en-US"/>
          </a:p>
        </p:txBody>
      </p:sp>
      <p:sp>
        <p:nvSpPr>
          <p:cNvPr id="6" name="Footer Placeholder 5">
            <a:extLst>
              <a:ext uri="{FF2B5EF4-FFF2-40B4-BE49-F238E27FC236}">
                <a16:creationId xmlns:a16="http://schemas.microsoft.com/office/drawing/2014/main" id="{085D44F7-117D-3E4E-A56D-AD8C45795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7C2BF-AB2A-E741-96F9-4A2CF65D3320}"/>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9320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E074-865E-3B42-A390-F61FAF4C68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F5BE2-CFA9-B141-BA59-48A8F33C52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4E49A7-D4B6-6D49-9443-6E2FC901F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62BA0-D12C-9643-9A93-7E9DCB60B8C0}"/>
              </a:ext>
            </a:extLst>
          </p:cNvPr>
          <p:cNvSpPr>
            <a:spLocks noGrp="1"/>
          </p:cNvSpPr>
          <p:nvPr>
            <p:ph type="dt" sz="half" idx="10"/>
          </p:nvPr>
        </p:nvSpPr>
        <p:spPr/>
        <p:txBody>
          <a:bodyPr/>
          <a:lstStyle/>
          <a:p>
            <a:fld id="{93F3C04E-BEC5-7348-9C03-DE0D31E56FAF}" type="datetime1">
              <a:rPr lang="en-US" smtClean="0"/>
              <a:t>7/3/19</a:t>
            </a:fld>
            <a:endParaRPr lang="en-US"/>
          </a:p>
        </p:txBody>
      </p:sp>
      <p:sp>
        <p:nvSpPr>
          <p:cNvPr id="6" name="Footer Placeholder 5">
            <a:extLst>
              <a:ext uri="{FF2B5EF4-FFF2-40B4-BE49-F238E27FC236}">
                <a16:creationId xmlns:a16="http://schemas.microsoft.com/office/drawing/2014/main" id="{3F6BDB16-C48C-4A42-8EF2-5C825C43E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11B5E-E47E-9548-837C-BF0BA6EC0CBB}"/>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3896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3BF29-C9D7-9F42-9075-3E401B98F5CA}"/>
              </a:ext>
            </a:extLst>
          </p:cNvPr>
          <p:cNvSpPr>
            <a:spLocks noGrp="1"/>
          </p:cNvSpPr>
          <p:nvPr>
            <p:ph type="title"/>
          </p:nvPr>
        </p:nvSpPr>
        <p:spPr>
          <a:xfrm>
            <a:off x="315265" y="141010"/>
            <a:ext cx="115779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85E407-C16E-0749-9419-291B92F5BE3D}"/>
              </a:ext>
            </a:extLst>
          </p:cNvPr>
          <p:cNvSpPr>
            <a:spLocks noGrp="1"/>
          </p:cNvSpPr>
          <p:nvPr>
            <p:ph type="body" idx="1"/>
          </p:nvPr>
        </p:nvSpPr>
        <p:spPr>
          <a:xfrm>
            <a:off x="315264" y="1616450"/>
            <a:ext cx="11577911" cy="45841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925F8-DF5C-C84B-834F-C2F59D018813}"/>
              </a:ext>
            </a:extLst>
          </p:cNvPr>
          <p:cNvSpPr>
            <a:spLocks noGrp="1"/>
          </p:cNvSpPr>
          <p:nvPr>
            <p:ph type="dt" sz="half" idx="2"/>
          </p:nvPr>
        </p:nvSpPr>
        <p:spPr>
          <a:xfrm>
            <a:off x="315265"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BD9EA-C87E-4746-89E2-0D28CD13567D}" type="datetime1">
              <a:rPr lang="en-US" smtClean="0"/>
              <a:t>7/3/19</a:t>
            </a:fld>
            <a:endParaRPr lang="en-US"/>
          </a:p>
        </p:txBody>
      </p:sp>
      <p:sp>
        <p:nvSpPr>
          <p:cNvPr id="5" name="Footer Placeholder 4">
            <a:extLst>
              <a:ext uri="{FF2B5EF4-FFF2-40B4-BE49-F238E27FC236}">
                <a16:creationId xmlns:a16="http://schemas.microsoft.com/office/drawing/2014/main" id="{ACDB31D2-1F60-214B-88DD-E0F272CE54EF}"/>
              </a:ext>
            </a:extLst>
          </p:cNvPr>
          <p:cNvSpPr>
            <a:spLocks noGrp="1"/>
          </p:cNvSpPr>
          <p:nvPr>
            <p:ph type="ftr" sz="quarter" idx="3"/>
          </p:nvPr>
        </p:nvSpPr>
        <p:spPr>
          <a:xfrm>
            <a:off x="3515665"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43145C-3686-6B49-BC57-DE01FB8E094D}"/>
              </a:ext>
            </a:extLst>
          </p:cNvPr>
          <p:cNvSpPr>
            <a:spLocks noGrp="1"/>
          </p:cNvSpPr>
          <p:nvPr>
            <p:ph type="sldNum" sz="quarter" idx="4"/>
          </p:nvPr>
        </p:nvSpPr>
        <p:spPr>
          <a:xfrm>
            <a:off x="914997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8CF9A-89C2-404D-8827-D018C76B10DE}" type="slidenum">
              <a:rPr lang="en-US" smtClean="0"/>
              <a:t>‹#›</a:t>
            </a:fld>
            <a:endParaRPr lang="en-US"/>
          </a:p>
        </p:txBody>
      </p:sp>
    </p:spTree>
    <p:extLst>
      <p:ext uri="{BB962C8B-B14F-4D97-AF65-F5344CB8AC3E}">
        <p14:creationId xmlns:p14="http://schemas.microsoft.com/office/powerpoint/2010/main" val="152580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0507-E773-4345-955C-186052105258}"/>
              </a:ext>
            </a:extLst>
          </p:cNvPr>
          <p:cNvSpPr>
            <a:spLocks noGrp="1"/>
          </p:cNvSpPr>
          <p:nvPr>
            <p:ph type="ctrTitle"/>
          </p:nvPr>
        </p:nvSpPr>
        <p:spPr>
          <a:xfrm>
            <a:off x="318053" y="497423"/>
            <a:ext cx="11575122" cy="1945497"/>
          </a:xfrm>
        </p:spPr>
        <p:txBody>
          <a:bodyPr>
            <a:normAutofit fontScale="90000"/>
          </a:bodyPr>
          <a:lstStyle/>
          <a:p>
            <a:br>
              <a:rPr lang="en-US" dirty="0"/>
            </a:br>
            <a:br>
              <a:rPr lang="en-US" dirty="0"/>
            </a:br>
            <a:br>
              <a:rPr lang="en-US" dirty="0"/>
            </a:br>
            <a:r>
              <a:rPr lang="en-US" dirty="0"/>
              <a:t>Hardware, Apps, and Surveys at Scale:</a:t>
            </a:r>
            <a:br>
              <a:rPr lang="en-US" dirty="0"/>
            </a:br>
            <a:r>
              <a:rPr lang="en-US" dirty="0"/>
              <a:t>Insights from Measuring Grid Reliability in Accra, Ghana</a:t>
            </a:r>
          </a:p>
        </p:txBody>
      </p:sp>
      <p:sp>
        <p:nvSpPr>
          <p:cNvPr id="3" name="Subtitle 2">
            <a:extLst>
              <a:ext uri="{FF2B5EF4-FFF2-40B4-BE49-F238E27FC236}">
                <a16:creationId xmlns:a16="http://schemas.microsoft.com/office/drawing/2014/main" id="{3D07C93E-2F30-0A4F-87DB-769214512023}"/>
              </a:ext>
            </a:extLst>
          </p:cNvPr>
          <p:cNvSpPr>
            <a:spLocks noGrp="1"/>
          </p:cNvSpPr>
          <p:nvPr>
            <p:ph type="subTitle" idx="1"/>
          </p:nvPr>
        </p:nvSpPr>
        <p:spPr>
          <a:xfrm>
            <a:off x="1491725" y="2981203"/>
            <a:ext cx="9642438" cy="1239893"/>
          </a:xfrm>
        </p:spPr>
        <p:txBody>
          <a:bodyPr>
            <a:normAutofit/>
          </a:bodyPr>
          <a:lstStyle/>
          <a:p>
            <a:r>
              <a:rPr lang="en-US" b="1" dirty="0"/>
              <a:t>Noah Klugman</a:t>
            </a:r>
            <a:r>
              <a:rPr lang="en-US" baseline="30000" dirty="0"/>
              <a:t>†</a:t>
            </a:r>
            <a:r>
              <a:rPr lang="en-US" dirty="0"/>
              <a:t>, Joshua Adkins</a:t>
            </a:r>
            <a:r>
              <a:rPr lang="en-US" baseline="30000" dirty="0"/>
              <a:t>†</a:t>
            </a:r>
            <a:r>
              <a:rPr lang="en-US" dirty="0"/>
              <a:t>, Susanna </a:t>
            </a:r>
            <a:r>
              <a:rPr lang="en-US" dirty="0" err="1"/>
              <a:t>Berkouwer</a:t>
            </a:r>
            <a:r>
              <a:rPr lang="en-US" baseline="30000" dirty="0"/>
              <a:t>†</a:t>
            </a:r>
            <a:r>
              <a:rPr lang="en-US" dirty="0"/>
              <a:t>, Kwame </a:t>
            </a:r>
            <a:r>
              <a:rPr lang="en-US" dirty="0" err="1"/>
              <a:t>Abrokwah</a:t>
            </a:r>
            <a:r>
              <a:rPr lang="en-US" dirty="0"/>
              <a:t>,</a:t>
            </a:r>
            <a:br>
              <a:rPr lang="en-US" dirty="0"/>
            </a:br>
            <a:r>
              <a:rPr lang="en-US" dirty="0"/>
              <a:t>Ivan </a:t>
            </a:r>
            <a:r>
              <a:rPr lang="en-US" dirty="0" err="1"/>
              <a:t>Bobashev</a:t>
            </a:r>
            <a:r>
              <a:rPr lang="en-US" baseline="30000" dirty="0"/>
              <a:t>†</a:t>
            </a:r>
            <a:r>
              <a:rPr lang="en-US" dirty="0"/>
              <a:t>, Pat </a:t>
            </a:r>
            <a:r>
              <a:rPr lang="en-US" dirty="0" err="1"/>
              <a:t>Pannuto</a:t>
            </a:r>
            <a:r>
              <a:rPr lang="en-US" i="1" baseline="30000" dirty="0"/>
              <a:t>‡</a:t>
            </a:r>
            <a:r>
              <a:rPr lang="en-US" dirty="0"/>
              <a:t>, Matthew </a:t>
            </a:r>
            <a:r>
              <a:rPr lang="en-US" dirty="0" err="1"/>
              <a:t>Podolsky</a:t>
            </a:r>
            <a:r>
              <a:rPr lang="en-US" baseline="30000" dirty="0"/>
              <a:t>†</a:t>
            </a:r>
            <a:r>
              <a:rPr lang="en-US" dirty="0"/>
              <a:t>, Aldo </a:t>
            </a:r>
            <a:r>
              <a:rPr lang="en-US" dirty="0" err="1"/>
              <a:t>Suseno</a:t>
            </a:r>
            <a:r>
              <a:rPr lang="en-US" baseline="30000" dirty="0"/>
              <a:t>†</a:t>
            </a:r>
            <a:r>
              <a:rPr lang="en-US" dirty="0"/>
              <a:t>, </a:t>
            </a:r>
            <a:r>
              <a:rPr lang="en-US" dirty="0" err="1"/>
              <a:t>Revati</a:t>
            </a:r>
            <a:r>
              <a:rPr lang="en-US" dirty="0"/>
              <a:t> </a:t>
            </a:r>
            <a:r>
              <a:rPr lang="en-US" dirty="0" err="1"/>
              <a:t>Thatte</a:t>
            </a:r>
            <a:r>
              <a:rPr lang="en-US" baseline="30000" dirty="0"/>
              <a:t>†</a:t>
            </a:r>
            <a:r>
              <a:rPr lang="en-US" dirty="0"/>
              <a:t>, Catherine Wolfram</a:t>
            </a:r>
            <a:r>
              <a:rPr lang="en-US" baseline="30000" dirty="0"/>
              <a:t>†</a:t>
            </a:r>
            <a:r>
              <a:rPr lang="en-US" dirty="0"/>
              <a:t>, Jay Taneja</a:t>
            </a:r>
            <a:r>
              <a:rPr lang="en-US" baseline="30000" dirty="0"/>
              <a:t>*</a:t>
            </a:r>
            <a:r>
              <a:rPr lang="en-US" dirty="0"/>
              <a:t>, and Prabal Dutta</a:t>
            </a:r>
            <a:r>
              <a:rPr lang="en-US" baseline="30000" dirty="0"/>
              <a:t>†</a:t>
            </a:r>
            <a:endParaRPr lang="en-US" dirty="0"/>
          </a:p>
          <a:p>
            <a:endParaRPr lang="en-US" dirty="0"/>
          </a:p>
        </p:txBody>
      </p:sp>
      <p:sp>
        <p:nvSpPr>
          <p:cNvPr id="7" name="TextBox 6">
            <a:extLst>
              <a:ext uri="{FF2B5EF4-FFF2-40B4-BE49-F238E27FC236}">
                <a16:creationId xmlns:a16="http://schemas.microsoft.com/office/drawing/2014/main" id="{AD380562-E9D4-9A4B-BC51-241CB77A2976}"/>
              </a:ext>
            </a:extLst>
          </p:cNvPr>
          <p:cNvSpPr txBox="1"/>
          <p:nvPr/>
        </p:nvSpPr>
        <p:spPr>
          <a:xfrm>
            <a:off x="3162298" y="5373970"/>
            <a:ext cx="294942" cy="523220"/>
          </a:xfrm>
          <a:prstGeom prst="rect">
            <a:avLst/>
          </a:prstGeom>
          <a:noFill/>
        </p:spPr>
        <p:txBody>
          <a:bodyPr wrap="square" rtlCol="0">
            <a:spAutoFit/>
          </a:bodyPr>
          <a:lstStyle/>
          <a:p>
            <a:r>
              <a:rPr lang="en-US" sz="2800" baseline="30000" dirty="0"/>
              <a:t>†</a:t>
            </a:r>
            <a:endParaRPr lang="en-US" sz="2800" dirty="0"/>
          </a:p>
        </p:txBody>
      </p:sp>
      <p:sp>
        <p:nvSpPr>
          <p:cNvPr id="8" name="TextBox 7">
            <a:extLst>
              <a:ext uri="{FF2B5EF4-FFF2-40B4-BE49-F238E27FC236}">
                <a16:creationId xmlns:a16="http://schemas.microsoft.com/office/drawing/2014/main" id="{9FE12700-5053-BA4D-BBB0-A722D4C6FF23}"/>
              </a:ext>
            </a:extLst>
          </p:cNvPr>
          <p:cNvSpPr txBox="1"/>
          <p:nvPr/>
        </p:nvSpPr>
        <p:spPr>
          <a:xfrm>
            <a:off x="5293564" y="5438612"/>
            <a:ext cx="294942" cy="523220"/>
          </a:xfrm>
          <a:prstGeom prst="rect">
            <a:avLst/>
          </a:prstGeom>
          <a:noFill/>
        </p:spPr>
        <p:txBody>
          <a:bodyPr wrap="square" rtlCol="0">
            <a:spAutoFit/>
          </a:bodyPr>
          <a:lstStyle/>
          <a:p>
            <a:r>
              <a:rPr lang="en-US" sz="2800" baseline="30000" dirty="0"/>
              <a:t>*</a:t>
            </a:r>
            <a:endParaRPr lang="en-US" sz="2800" dirty="0"/>
          </a:p>
        </p:txBody>
      </p:sp>
      <p:sp>
        <p:nvSpPr>
          <p:cNvPr id="10" name="TextBox 9">
            <a:extLst>
              <a:ext uri="{FF2B5EF4-FFF2-40B4-BE49-F238E27FC236}">
                <a16:creationId xmlns:a16="http://schemas.microsoft.com/office/drawing/2014/main" id="{CC994172-3B33-B249-BCF6-001ACD8C9DDD}"/>
              </a:ext>
            </a:extLst>
          </p:cNvPr>
          <p:cNvSpPr txBox="1"/>
          <p:nvPr/>
        </p:nvSpPr>
        <p:spPr>
          <a:xfrm>
            <a:off x="3162298" y="4258175"/>
            <a:ext cx="5867403" cy="1015663"/>
          </a:xfrm>
          <a:prstGeom prst="rect">
            <a:avLst/>
          </a:prstGeom>
          <a:noFill/>
        </p:spPr>
        <p:txBody>
          <a:bodyPr wrap="square" rtlCol="0">
            <a:spAutoFit/>
          </a:bodyPr>
          <a:lstStyle/>
          <a:p>
            <a:pPr algn="ctr"/>
            <a:r>
              <a:rPr lang="en-US" sz="3000" dirty="0"/>
              <a:t>ACM COMPASS, July 4</a:t>
            </a:r>
            <a:r>
              <a:rPr lang="en-US" sz="3000" baseline="30000" dirty="0"/>
              <a:t>th</a:t>
            </a:r>
            <a:r>
              <a:rPr lang="en-US" sz="3000" dirty="0"/>
              <a:t>, 2019 </a:t>
            </a:r>
          </a:p>
          <a:p>
            <a:pPr algn="ctr"/>
            <a:r>
              <a:rPr lang="en-US" sz="3000" dirty="0"/>
              <a:t>Accra, Ghana</a:t>
            </a:r>
          </a:p>
        </p:txBody>
      </p:sp>
      <p:sp>
        <p:nvSpPr>
          <p:cNvPr id="13" name="Slide Number Placeholder 12">
            <a:extLst>
              <a:ext uri="{FF2B5EF4-FFF2-40B4-BE49-F238E27FC236}">
                <a16:creationId xmlns:a16="http://schemas.microsoft.com/office/drawing/2014/main" id="{BFF04A04-C97E-5D4F-9A06-B6D104B15FD4}"/>
              </a:ext>
            </a:extLst>
          </p:cNvPr>
          <p:cNvSpPr>
            <a:spLocks noGrp="1"/>
          </p:cNvSpPr>
          <p:nvPr>
            <p:ph type="sldNum" sz="quarter" idx="12"/>
          </p:nvPr>
        </p:nvSpPr>
        <p:spPr/>
        <p:txBody>
          <a:bodyPr/>
          <a:lstStyle/>
          <a:p>
            <a:fld id="{A3A8CF9A-89C2-404D-8827-D018C76B10DE}" type="slidenum">
              <a:rPr lang="en-US" smtClean="0"/>
              <a:t>1</a:t>
            </a:fld>
            <a:endParaRPr lang="en-US"/>
          </a:p>
        </p:txBody>
      </p:sp>
      <p:pic>
        <p:nvPicPr>
          <p:cNvPr id="1026" name="Picture 2" descr="Image result for umass amherst logo">
            <a:extLst>
              <a:ext uri="{FF2B5EF4-FFF2-40B4-BE49-F238E27FC236}">
                <a16:creationId xmlns:a16="http://schemas.microsoft.com/office/drawing/2014/main" id="{2644445B-EDCC-0248-BA4D-D630B19570F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13171" y="5567254"/>
            <a:ext cx="1041581" cy="1064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c berkeley logo">
            <a:extLst>
              <a:ext uri="{FF2B5EF4-FFF2-40B4-BE49-F238E27FC236}">
                <a16:creationId xmlns:a16="http://schemas.microsoft.com/office/drawing/2014/main" id="{DCE8965D-FEA7-A044-AAFB-EF87D6B0618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81583" y="5556489"/>
            <a:ext cx="1045735" cy="1045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0D703C-BA50-AD47-AACE-CAECF10E4268}"/>
              </a:ext>
            </a:extLst>
          </p:cNvPr>
          <p:cNvPicPr>
            <a:picLocks noChangeAspect="1"/>
          </p:cNvPicPr>
          <p:nvPr/>
        </p:nvPicPr>
        <p:blipFill>
          <a:blip r:embed="rId5"/>
          <a:stretch>
            <a:fillRect/>
          </a:stretch>
        </p:blipFill>
        <p:spPr>
          <a:xfrm>
            <a:off x="7692753" y="5506818"/>
            <a:ext cx="1214657" cy="1214657"/>
          </a:xfrm>
          <a:prstGeom prst="rect">
            <a:avLst/>
          </a:prstGeom>
        </p:spPr>
      </p:pic>
      <p:sp>
        <p:nvSpPr>
          <p:cNvPr id="6" name="TextBox 5">
            <a:extLst>
              <a:ext uri="{FF2B5EF4-FFF2-40B4-BE49-F238E27FC236}">
                <a16:creationId xmlns:a16="http://schemas.microsoft.com/office/drawing/2014/main" id="{3EA3450F-699B-8B4F-8303-E0956E602335}"/>
              </a:ext>
            </a:extLst>
          </p:cNvPr>
          <p:cNvSpPr txBox="1"/>
          <p:nvPr/>
        </p:nvSpPr>
        <p:spPr>
          <a:xfrm>
            <a:off x="7502155" y="5373970"/>
            <a:ext cx="303288" cy="523220"/>
          </a:xfrm>
          <a:prstGeom prst="rect">
            <a:avLst/>
          </a:prstGeom>
          <a:noFill/>
        </p:spPr>
        <p:txBody>
          <a:bodyPr wrap="none" rtlCol="0">
            <a:spAutoFit/>
          </a:bodyPr>
          <a:lstStyle/>
          <a:p>
            <a:r>
              <a:rPr lang="en-US" sz="2800" i="1" baseline="30000" dirty="0"/>
              <a:t>‡</a:t>
            </a:r>
            <a:endParaRPr lang="en-US" sz="2800" dirty="0"/>
          </a:p>
        </p:txBody>
      </p:sp>
    </p:spTree>
    <p:extLst>
      <p:ext uri="{BB962C8B-B14F-4D97-AF65-F5344CB8AC3E}">
        <p14:creationId xmlns:p14="http://schemas.microsoft.com/office/powerpoint/2010/main" val="2364661076"/>
      </p:ext>
    </p:extLst>
  </p:cSld>
  <p:clrMapOvr>
    <a:masterClrMapping/>
  </p:clrMapOvr>
  <mc:AlternateContent xmlns:mc="http://schemas.openxmlformats.org/markup-compatibility/2006" xmlns:p14="http://schemas.microsoft.com/office/powerpoint/2010/main">
    <mc:Choice Requires="p14">
      <p:transition spd="slow" p14:dur="2000" advTm="30458"/>
    </mc:Choice>
    <mc:Fallback xmlns="">
      <p:transition spd="slow" advTm="3045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solidFill>
                  <a:schemeClr val="bg1">
                    <a:lumMod val="50000"/>
                  </a:schemeClr>
                </a:solidFill>
              </a:rPr>
              <a:t>Introduction</a:t>
            </a:r>
          </a:p>
          <a:p>
            <a:pPr fontAlgn="base"/>
            <a:r>
              <a:rPr lang="en-US" dirty="0">
                <a:solidFill>
                  <a:schemeClr val="accent3"/>
                </a:solidFill>
              </a:rPr>
              <a:t>Small scale deployment</a:t>
            </a:r>
          </a:p>
          <a:p>
            <a:pPr fontAlgn="base"/>
            <a:r>
              <a:rPr lang="en-US" dirty="0"/>
              <a:t>Medium scale deployment</a:t>
            </a:r>
          </a:p>
          <a:p>
            <a:pPr fontAlgn="base"/>
            <a:r>
              <a:rPr lang="en-US" dirty="0">
                <a:solidFill>
                  <a:schemeClr val="bg1">
                    <a:lumMod val="50000"/>
                  </a:schemeClr>
                </a:solidFill>
              </a:rPr>
              <a:t>Large scale deployment</a:t>
            </a:r>
          </a:p>
          <a:p>
            <a:pPr fontAlgn="base"/>
            <a:r>
              <a:rPr lang="en-US" dirty="0">
                <a:solidFill>
                  <a:schemeClr val="bg1">
                    <a:lumMod val="50000"/>
                  </a:schemeClr>
                </a:solidFill>
              </a:rPr>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10</a:t>
            </a:fld>
            <a:endParaRPr lang="en-US"/>
          </a:p>
        </p:txBody>
      </p:sp>
    </p:spTree>
    <p:extLst>
      <p:ext uri="{BB962C8B-B14F-4D97-AF65-F5344CB8AC3E}">
        <p14:creationId xmlns:p14="http://schemas.microsoft.com/office/powerpoint/2010/main" val="227232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5D76-CF7C-E34D-ADC0-1CF12726ED42}"/>
              </a:ext>
            </a:extLst>
          </p:cNvPr>
          <p:cNvSpPr>
            <a:spLocks noGrp="1"/>
          </p:cNvSpPr>
          <p:nvPr>
            <p:ph type="title"/>
          </p:nvPr>
        </p:nvSpPr>
        <p:spPr/>
        <p:txBody>
          <a:bodyPr/>
          <a:lstStyle/>
          <a:p>
            <a:r>
              <a:rPr lang="en-US" dirty="0"/>
              <a:t>Medium-scale: The second deployment</a:t>
            </a:r>
          </a:p>
        </p:txBody>
      </p:sp>
      <p:sp>
        <p:nvSpPr>
          <p:cNvPr id="4" name="Slide Number Placeholder 3">
            <a:extLst>
              <a:ext uri="{FF2B5EF4-FFF2-40B4-BE49-F238E27FC236}">
                <a16:creationId xmlns:a16="http://schemas.microsoft.com/office/drawing/2014/main" id="{08907997-5B88-8544-87A8-1E8307E0E622}"/>
              </a:ext>
            </a:extLst>
          </p:cNvPr>
          <p:cNvSpPr>
            <a:spLocks noGrp="1"/>
          </p:cNvSpPr>
          <p:nvPr>
            <p:ph type="sldNum" sz="quarter" idx="12"/>
          </p:nvPr>
        </p:nvSpPr>
        <p:spPr/>
        <p:txBody>
          <a:bodyPr/>
          <a:lstStyle/>
          <a:p>
            <a:fld id="{A3A8CF9A-89C2-404D-8827-D018C76B10DE}" type="slidenum">
              <a:rPr lang="en-US" smtClean="0"/>
              <a:t>11</a:t>
            </a:fld>
            <a:endParaRPr lang="en-US"/>
          </a:p>
        </p:txBody>
      </p:sp>
      <p:pic>
        <p:nvPicPr>
          <p:cNvPr id="8" name="Picture 7">
            <a:extLst>
              <a:ext uri="{FF2B5EF4-FFF2-40B4-BE49-F238E27FC236}">
                <a16:creationId xmlns:a16="http://schemas.microsoft.com/office/drawing/2014/main" id="{0B53E249-5E34-2E48-962A-54D702BF1BF0}"/>
              </a:ext>
            </a:extLst>
          </p:cNvPr>
          <p:cNvPicPr>
            <a:picLocks noChangeAspect="1"/>
          </p:cNvPicPr>
          <p:nvPr/>
        </p:nvPicPr>
        <p:blipFill>
          <a:blip r:embed="rId3"/>
          <a:stretch>
            <a:fillRect/>
          </a:stretch>
        </p:blipFill>
        <p:spPr>
          <a:xfrm rot="5400000">
            <a:off x="6743182" y="969268"/>
            <a:ext cx="3852817" cy="5147182"/>
          </a:xfrm>
          <a:prstGeom prst="rect">
            <a:avLst/>
          </a:prstGeom>
        </p:spPr>
      </p:pic>
      <p:sp>
        <p:nvSpPr>
          <p:cNvPr id="9" name="TextBox 8">
            <a:extLst>
              <a:ext uri="{FF2B5EF4-FFF2-40B4-BE49-F238E27FC236}">
                <a16:creationId xmlns:a16="http://schemas.microsoft.com/office/drawing/2014/main" id="{B3B4B93A-2535-2548-B851-06B77C128E77}"/>
              </a:ext>
            </a:extLst>
          </p:cNvPr>
          <p:cNvSpPr txBox="1"/>
          <p:nvPr/>
        </p:nvSpPr>
        <p:spPr>
          <a:xfrm>
            <a:off x="5926390" y="5479590"/>
            <a:ext cx="6240298" cy="369332"/>
          </a:xfrm>
          <a:prstGeom prst="rect">
            <a:avLst/>
          </a:prstGeom>
          <a:noFill/>
        </p:spPr>
        <p:txBody>
          <a:bodyPr wrap="square" rtlCol="0">
            <a:spAutoFit/>
          </a:bodyPr>
          <a:lstStyle/>
          <a:p>
            <a:r>
              <a:rPr lang="en-US" dirty="0"/>
              <a:t>20 of the 165 plug-load sensors deployed at medium scale</a:t>
            </a:r>
          </a:p>
        </p:txBody>
      </p:sp>
      <p:sp>
        <p:nvSpPr>
          <p:cNvPr id="10" name="Content Placeholder 2">
            <a:extLst>
              <a:ext uri="{FF2B5EF4-FFF2-40B4-BE49-F238E27FC236}">
                <a16:creationId xmlns:a16="http://schemas.microsoft.com/office/drawing/2014/main" id="{2035FA45-7BE9-3C43-8D3D-2685C6FBC770}"/>
              </a:ext>
            </a:extLst>
          </p:cNvPr>
          <p:cNvSpPr>
            <a:spLocks noGrp="1"/>
          </p:cNvSpPr>
          <p:nvPr>
            <p:ph idx="1"/>
          </p:nvPr>
        </p:nvSpPr>
        <p:spPr>
          <a:xfrm>
            <a:off x="315264" y="1616450"/>
            <a:ext cx="5403892" cy="4584137"/>
          </a:xfrm>
        </p:spPr>
        <p:txBody>
          <a:bodyPr>
            <a:normAutofit/>
          </a:bodyPr>
          <a:lstStyle/>
          <a:p>
            <a:pPr fontAlgn="base"/>
            <a:r>
              <a:rPr lang="en-US" sz="2400" dirty="0"/>
              <a:t>Goal: Measurements power quality in a single district of Accra</a:t>
            </a:r>
          </a:p>
          <a:p>
            <a:pPr fontAlgn="base"/>
            <a:r>
              <a:rPr lang="en-US" sz="2400" dirty="0"/>
              <a:t>2,000 app downloads and short surveys</a:t>
            </a:r>
          </a:p>
          <a:p>
            <a:pPr fontAlgn="base"/>
            <a:r>
              <a:rPr lang="en-US" sz="2400" dirty="0"/>
              <a:t>165 plug-load installations and long survey</a:t>
            </a:r>
          </a:p>
          <a:p>
            <a:pPr fontAlgn="base"/>
            <a:r>
              <a:rPr lang="en-US" sz="2400" dirty="0"/>
              <a:t>Fully implemented deployment methodology</a:t>
            </a:r>
          </a:p>
        </p:txBody>
      </p:sp>
    </p:spTree>
    <p:extLst>
      <p:ext uri="{BB962C8B-B14F-4D97-AF65-F5344CB8AC3E}">
        <p14:creationId xmlns:p14="http://schemas.microsoft.com/office/powerpoint/2010/main" val="416685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4D91-8D35-7842-AD22-1871F022E06E}"/>
              </a:ext>
            </a:extLst>
          </p:cNvPr>
          <p:cNvSpPr>
            <a:spLocks noGrp="1"/>
          </p:cNvSpPr>
          <p:nvPr>
            <p:ph type="title"/>
          </p:nvPr>
        </p:nvSpPr>
        <p:spPr/>
        <p:txBody>
          <a:bodyPr/>
          <a:lstStyle/>
          <a:p>
            <a:r>
              <a:rPr lang="en-US" dirty="0"/>
              <a:t>Local insight is critical for participant recruitment </a:t>
            </a:r>
          </a:p>
        </p:txBody>
      </p:sp>
      <p:sp>
        <p:nvSpPr>
          <p:cNvPr id="3" name="Content Placeholder 2">
            <a:extLst>
              <a:ext uri="{FF2B5EF4-FFF2-40B4-BE49-F238E27FC236}">
                <a16:creationId xmlns:a16="http://schemas.microsoft.com/office/drawing/2014/main" id="{BD01255D-8C32-D440-A122-0A993F15F006}"/>
              </a:ext>
            </a:extLst>
          </p:cNvPr>
          <p:cNvSpPr>
            <a:spLocks noGrp="1"/>
          </p:cNvSpPr>
          <p:nvPr>
            <p:ph idx="1"/>
          </p:nvPr>
        </p:nvSpPr>
        <p:spPr>
          <a:xfrm>
            <a:off x="315263" y="1616451"/>
            <a:ext cx="10574409" cy="646332"/>
          </a:xfrm>
        </p:spPr>
        <p:txBody>
          <a:bodyPr/>
          <a:lstStyle/>
          <a:p>
            <a:pPr lvl="1" fontAlgn="base"/>
            <a:r>
              <a:rPr lang="en-US" sz="2300" dirty="0"/>
              <a:t>Talking with local people helps understand how to legitimize our work in Accra</a:t>
            </a:r>
          </a:p>
          <a:p>
            <a:pPr marL="457200" lvl="1" indent="0" fontAlgn="base">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5178B79-D6B0-DC47-B81B-8AB5FF44AC9F}"/>
              </a:ext>
            </a:extLst>
          </p:cNvPr>
          <p:cNvSpPr>
            <a:spLocks noGrp="1"/>
          </p:cNvSpPr>
          <p:nvPr>
            <p:ph type="sldNum" sz="quarter" idx="12"/>
          </p:nvPr>
        </p:nvSpPr>
        <p:spPr/>
        <p:txBody>
          <a:bodyPr/>
          <a:lstStyle/>
          <a:p>
            <a:fld id="{A3A8CF9A-89C2-404D-8827-D018C76B10DE}" type="slidenum">
              <a:rPr lang="en-US" smtClean="0"/>
              <a:t>12</a:t>
            </a:fld>
            <a:endParaRPr lang="en-US"/>
          </a:p>
        </p:txBody>
      </p:sp>
      <p:pic>
        <p:nvPicPr>
          <p:cNvPr id="5" name="Picture 4">
            <a:extLst>
              <a:ext uri="{FF2B5EF4-FFF2-40B4-BE49-F238E27FC236}">
                <a16:creationId xmlns:a16="http://schemas.microsoft.com/office/drawing/2014/main" id="{D8AFC9A7-2112-7541-B3CC-201E25232F83}"/>
              </a:ext>
            </a:extLst>
          </p:cNvPr>
          <p:cNvPicPr>
            <a:picLocks noChangeAspect="1"/>
          </p:cNvPicPr>
          <p:nvPr/>
        </p:nvPicPr>
        <p:blipFill>
          <a:blip r:embed="rId3"/>
          <a:stretch>
            <a:fillRect/>
          </a:stretch>
        </p:blipFill>
        <p:spPr>
          <a:xfrm>
            <a:off x="1023266" y="4078925"/>
            <a:ext cx="2988090" cy="991897"/>
          </a:xfrm>
          <a:prstGeom prst="rect">
            <a:avLst/>
          </a:prstGeom>
        </p:spPr>
      </p:pic>
      <p:pic>
        <p:nvPicPr>
          <p:cNvPr id="7" name="Picture 6">
            <a:extLst>
              <a:ext uri="{FF2B5EF4-FFF2-40B4-BE49-F238E27FC236}">
                <a16:creationId xmlns:a16="http://schemas.microsoft.com/office/drawing/2014/main" id="{ED7F33CA-E1A4-934A-8AEE-A7BD5DAE004A}"/>
              </a:ext>
            </a:extLst>
          </p:cNvPr>
          <p:cNvPicPr>
            <a:picLocks noChangeAspect="1"/>
          </p:cNvPicPr>
          <p:nvPr/>
        </p:nvPicPr>
        <p:blipFill>
          <a:blip r:embed="rId4"/>
          <a:stretch>
            <a:fillRect/>
          </a:stretch>
        </p:blipFill>
        <p:spPr>
          <a:xfrm>
            <a:off x="5843889" y="2918841"/>
            <a:ext cx="4767860" cy="3312066"/>
          </a:xfrm>
          <a:prstGeom prst="rect">
            <a:avLst/>
          </a:prstGeom>
        </p:spPr>
      </p:pic>
      <p:sp>
        <p:nvSpPr>
          <p:cNvPr id="8" name="TextBox 7">
            <a:extLst>
              <a:ext uri="{FF2B5EF4-FFF2-40B4-BE49-F238E27FC236}">
                <a16:creationId xmlns:a16="http://schemas.microsoft.com/office/drawing/2014/main" id="{A5503EFC-820E-5E41-B071-57DE564F0732}"/>
              </a:ext>
            </a:extLst>
          </p:cNvPr>
          <p:cNvSpPr txBox="1"/>
          <p:nvPr/>
        </p:nvSpPr>
        <p:spPr>
          <a:xfrm>
            <a:off x="5315654" y="6200587"/>
            <a:ext cx="5824330" cy="646331"/>
          </a:xfrm>
          <a:prstGeom prst="rect">
            <a:avLst/>
          </a:prstGeom>
          <a:noFill/>
        </p:spPr>
        <p:txBody>
          <a:bodyPr wrap="square" rtlCol="0">
            <a:spAutoFit/>
          </a:bodyPr>
          <a:lstStyle/>
          <a:p>
            <a:pPr algn="ctr"/>
            <a:r>
              <a:rPr lang="en-US" dirty="0"/>
              <a:t>Kelvin, a team lead, and the other field officers in the red, </a:t>
            </a:r>
            <a:r>
              <a:rPr lang="en-US" dirty="0" err="1"/>
              <a:t>Dumsorwatch</a:t>
            </a:r>
            <a:r>
              <a:rPr lang="en-US" dirty="0"/>
              <a:t> uniforms </a:t>
            </a:r>
          </a:p>
        </p:txBody>
      </p:sp>
      <p:sp>
        <p:nvSpPr>
          <p:cNvPr id="9" name="TextBox 8">
            <a:extLst>
              <a:ext uri="{FF2B5EF4-FFF2-40B4-BE49-F238E27FC236}">
                <a16:creationId xmlns:a16="http://schemas.microsoft.com/office/drawing/2014/main" id="{31471FD6-9831-6F4B-A78D-A3BD02786502}"/>
              </a:ext>
            </a:extLst>
          </p:cNvPr>
          <p:cNvSpPr txBox="1"/>
          <p:nvPr/>
        </p:nvSpPr>
        <p:spPr>
          <a:xfrm>
            <a:off x="1050760" y="6215746"/>
            <a:ext cx="2604371" cy="646331"/>
          </a:xfrm>
          <a:prstGeom prst="rect">
            <a:avLst/>
          </a:prstGeom>
          <a:noFill/>
        </p:spPr>
        <p:txBody>
          <a:bodyPr wrap="square" rtlCol="0">
            <a:spAutoFit/>
          </a:bodyPr>
          <a:lstStyle/>
          <a:p>
            <a:pPr algn="ctr"/>
            <a:r>
              <a:rPr lang="en-US" dirty="0"/>
              <a:t>Assembly permission was important</a:t>
            </a:r>
          </a:p>
        </p:txBody>
      </p:sp>
    </p:spTree>
    <p:extLst>
      <p:ext uri="{BB962C8B-B14F-4D97-AF65-F5344CB8AC3E}">
        <p14:creationId xmlns:p14="http://schemas.microsoft.com/office/powerpoint/2010/main" val="37146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17E2-CA27-2F4B-ABD9-216A4B16F30D}"/>
              </a:ext>
            </a:extLst>
          </p:cNvPr>
          <p:cNvSpPr>
            <a:spLocks noGrp="1"/>
          </p:cNvSpPr>
          <p:nvPr>
            <p:ph type="title"/>
          </p:nvPr>
        </p:nvSpPr>
        <p:spPr/>
        <p:txBody>
          <a:bodyPr/>
          <a:lstStyle/>
          <a:p>
            <a:r>
              <a:rPr lang="en-US" dirty="0"/>
              <a:t>Participant behavior is unexpected</a:t>
            </a:r>
          </a:p>
        </p:txBody>
      </p:sp>
      <p:sp>
        <p:nvSpPr>
          <p:cNvPr id="4" name="Slide Number Placeholder 3">
            <a:extLst>
              <a:ext uri="{FF2B5EF4-FFF2-40B4-BE49-F238E27FC236}">
                <a16:creationId xmlns:a16="http://schemas.microsoft.com/office/drawing/2014/main" id="{853550D3-540F-7B4C-90E2-4F62BB96EEFE}"/>
              </a:ext>
            </a:extLst>
          </p:cNvPr>
          <p:cNvSpPr>
            <a:spLocks noGrp="1"/>
          </p:cNvSpPr>
          <p:nvPr>
            <p:ph type="sldNum" sz="quarter" idx="12"/>
          </p:nvPr>
        </p:nvSpPr>
        <p:spPr/>
        <p:txBody>
          <a:bodyPr/>
          <a:lstStyle/>
          <a:p>
            <a:fld id="{A3A8CF9A-89C2-404D-8827-D018C76B10DE}" type="slidenum">
              <a:rPr lang="en-US" smtClean="0"/>
              <a:t>13</a:t>
            </a:fld>
            <a:endParaRPr lang="en-US"/>
          </a:p>
        </p:txBody>
      </p:sp>
      <p:pic>
        <p:nvPicPr>
          <p:cNvPr id="68" name="Picture 67">
            <a:extLst>
              <a:ext uri="{FF2B5EF4-FFF2-40B4-BE49-F238E27FC236}">
                <a16:creationId xmlns:a16="http://schemas.microsoft.com/office/drawing/2014/main" id="{DAC8426A-C9F1-1643-AA60-0AAF0346F888}"/>
              </a:ext>
            </a:extLst>
          </p:cNvPr>
          <p:cNvPicPr>
            <a:picLocks noChangeAspect="1"/>
          </p:cNvPicPr>
          <p:nvPr/>
        </p:nvPicPr>
        <p:blipFill>
          <a:blip r:embed="rId3"/>
          <a:stretch>
            <a:fillRect/>
          </a:stretch>
        </p:blipFill>
        <p:spPr>
          <a:xfrm>
            <a:off x="2926680" y="2638144"/>
            <a:ext cx="6223295" cy="3900768"/>
          </a:xfrm>
          <a:prstGeom prst="rect">
            <a:avLst/>
          </a:prstGeom>
        </p:spPr>
      </p:pic>
      <p:sp>
        <p:nvSpPr>
          <p:cNvPr id="72" name="Content Placeholder 2">
            <a:extLst>
              <a:ext uri="{FF2B5EF4-FFF2-40B4-BE49-F238E27FC236}">
                <a16:creationId xmlns:a16="http://schemas.microsoft.com/office/drawing/2014/main" id="{B7413499-717B-AE4A-AA60-19CDF61E39E9}"/>
              </a:ext>
            </a:extLst>
          </p:cNvPr>
          <p:cNvSpPr>
            <a:spLocks noGrp="1"/>
          </p:cNvSpPr>
          <p:nvPr>
            <p:ph idx="1"/>
          </p:nvPr>
        </p:nvSpPr>
        <p:spPr>
          <a:xfrm>
            <a:off x="315264" y="1616450"/>
            <a:ext cx="8907024" cy="4584137"/>
          </a:xfrm>
        </p:spPr>
        <p:txBody>
          <a:bodyPr/>
          <a:lstStyle/>
          <a:p>
            <a:pPr lvl="1" fontAlgn="base"/>
            <a:r>
              <a:rPr lang="en-US" sz="2300" dirty="0"/>
              <a:t>Sensors depending on participant behavior require flexibility</a:t>
            </a:r>
          </a:p>
          <a:p>
            <a:pPr marL="457200" lvl="1" indent="0" fontAlgn="base">
              <a:buNone/>
            </a:pPr>
            <a:endParaRPr lang="en-US" dirty="0"/>
          </a:p>
          <a:p>
            <a:pPr marL="0" indent="0">
              <a:buNone/>
            </a:pPr>
            <a:endParaRPr lang="en-US" dirty="0"/>
          </a:p>
        </p:txBody>
      </p:sp>
      <p:sp>
        <p:nvSpPr>
          <p:cNvPr id="3" name="TextBox 2">
            <a:extLst>
              <a:ext uri="{FF2B5EF4-FFF2-40B4-BE49-F238E27FC236}">
                <a16:creationId xmlns:a16="http://schemas.microsoft.com/office/drawing/2014/main" id="{908BDC34-6546-1344-8668-2C2D84794813}"/>
              </a:ext>
            </a:extLst>
          </p:cNvPr>
          <p:cNvSpPr txBox="1"/>
          <p:nvPr/>
        </p:nvSpPr>
        <p:spPr>
          <a:xfrm rot="16200000">
            <a:off x="1612488" y="3520553"/>
            <a:ext cx="2351669" cy="461665"/>
          </a:xfrm>
          <a:prstGeom prst="rect">
            <a:avLst/>
          </a:prstGeom>
          <a:noFill/>
        </p:spPr>
        <p:txBody>
          <a:bodyPr wrap="none" rtlCol="0">
            <a:spAutoFit/>
          </a:bodyPr>
          <a:lstStyle/>
          <a:p>
            <a:r>
              <a:rPr lang="en-US" sz="2400" dirty="0"/>
              <a:t># of Respondents</a:t>
            </a:r>
          </a:p>
        </p:txBody>
      </p:sp>
      <p:sp>
        <p:nvSpPr>
          <p:cNvPr id="5" name="Rectangle 4">
            <a:extLst>
              <a:ext uri="{FF2B5EF4-FFF2-40B4-BE49-F238E27FC236}">
                <a16:creationId xmlns:a16="http://schemas.microsoft.com/office/drawing/2014/main" id="{DEF73783-15E1-B147-B0F9-08D9F6173FEF}"/>
              </a:ext>
            </a:extLst>
          </p:cNvPr>
          <p:cNvSpPr/>
          <p:nvPr/>
        </p:nvSpPr>
        <p:spPr>
          <a:xfrm>
            <a:off x="4884343" y="2966137"/>
            <a:ext cx="577984" cy="188476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1E8AC3-5E11-4D48-BA28-C257854D02EA}"/>
              </a:ext>
            </a:extLst>
          </p:cNvPr>
          <p:cNvSpPr/>
          <p:nvPr/>
        </p:nvSpPr>
        <p:spPr>
          <a:xfrm>
            <a:off x="5601141" y="2969080"/>
            <a:ext cx="577984" cy="188476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4B8A59-C50E-1F45-B0EE-DF20E73F6F89}"/>
              </a:ext>
            </a:extLst>
          </p:cNvPr>
          <p:cNvSpPr/>
          <p:nvPr/>
        </p:nvSpPr>
        <p:spPr>
          <a:xfrm>
            <a:off x="6317939" y="2966137"/>
            <a:ext cx="577984" cy="188476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C5B408-4DEE-2C45-B4F6-8261E57ABB52}"/>
              </a:ext>
            </a:extLst>
          </p:cNvPr>
          <p:cNvSpPr/>
          <p:nvPr/>
        </p:nvSpPr>
        <p:spPr>
          <a:xfrm>
            <a:off x="7051629" y="2960169"/>
            <a:ext cx="577984" cy="188476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70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P spid="5"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07B2-6184-F54A-B68A-0A2D38684807}"/>
              </a:ext>
            </a:extLst>
          </p:cNvPr>
          <p:cNvSpPr>
            <a:spLocks noGrp="1"/>
          </p:cNvSpPr>
          <p:nvPr>
            <p:ph type="title"/>
          </p:nvPr>
        </p:nvSpPr>
        <p:spPr/>
        <p:txBody>
          <a:bodyPr/>
          <a:lstStyle/>
          <a:p>
            <a:r>
              <a:rPr lang="en-US" dirty="0"/>
              <a:t>Scale doesn’t bootstrap trust</a:t>
            </a:r>
          </a:p>
        </p:txBody>
      </p:sp>
      <p:sp>
        <p:nvSpPr>
          <p:cNvPr id="4" name="Slide Number Placeholder 3">
            <a:extLst>
              <a:ext uri="{FF2B5EF4-FFF2-40B4-BE49-F238E27FC236}">
                <a16:creationId xmlns:a16="http://schemas.microsoft.com/office/drawing/2014/main" id="{D099393F-3347-FA47-BA6E-791BB880858A}"/>
              </a:ext>
            </a:extLst>
          </p:cNvPr>
          <p:cNvSpPr>
            <a:spLocks noGrp="1"/>
          </p:cNvSpPr>
          <p:nvPr>
            <p:ph type="sldNum" sz="quarter" idx="12"/>
          </p:nvPr>
        </p:nvSpPr>
        <p:spPr/>
        <p:txBody>
          <a:bodyPr/>
          <a:lstStyle/>
          <a:p>
            <a:fld id="{A3A8CF9A-89C2-404D-8827-D018C76B10DE}" type="slidenum">
              <a:rPr lang="en-US" smtClean="0"/>
              <a:t>14</a:t>
            </a:fld>
            <a:endParaRPr lang="en-US"/>
          </a:p>
        </p:txBody>
      </p:sp>
      <p:pic>
        <p:nvPicPr>
          <p:cNvPr id="6" name="Picture 5">
            <a:extLst>
              <a:ext uri="{FF2B5EF4-FFF2-40B4-BE49-F238E27FC236}">
                <a16:creationId xmlns:a16="http://schemas.microsoft.com/office/drawing/2014/main" id="{950134C1-24E2-6047-A22D-BF2BCBE70DE7}"/>
              </a:ext>
            </a:extLst>
          </p:cNvPr>
          <p:cNvPicPr>
            <a:picLocks noChangeAspect="1"/>
          </p:cNvPicPr>
          <p:nvPr/>
        </p:nvPicPr>
        <p:blipFill>
          <a:blip r:embed="rId3"/>
          <a:stretch>
            <a:fillRect/>
          </a:stretch>
        </p:blipFill>
        <p:spPr>
          <a:xfrm rot="16200000">
            <a:off x="4185777" y="1706732"/>
            <a:ext cx="3239989" cy="5136937"/>
          </a:xfrm>
          <a:prstGeom prst="rect">
            <a:avLst/>
          </a:prstGeom>
        </p:spPr>
      </p:pic>
      <p:sp>
        <p:nvSpPr>
          <p:cNvPr id="7" name="TextBox 6">
            <a:extLst>
              <a:ext uri="{FF2B5EF4-FFF2-40B4-BE49-F238E27FC236}">
                <a16:creationId xmlns:a16="http://schemas.microsoft.com/office/drawing/2014/main" id="{A494D0BB-D044-514A-A31E-A8A0166D419A}"/>
              </a:ext>
            </a:extLst>
          </p:cNvPr>
          <p:cNvSpPr txBox="1"/>
          <p:nvPr/>
        </p:nvSpPr>
        <p:spPr>
          <a:xfrm>
            <a:off x="2441581" y="5959930"/>
            <a:ext cx="6365525" cy="400110"/>
          </a:xfrm>
          <a:prstGeom prst="rect">
            <a:avLst/>
          </a:prstGeom>
          <a:noFill/>
        </p:spPr>
        <p:txBody>
          <a:bodyPr wrap="none" rtlCol="0">
            <a:spAutoFit/>
          </a:bodyPr>
          <a:lstStyle/>
          <a:p>
            <a:r>
              <a:rPr lang="en-US" sz="2000" dirty="0"/>
              <a:t>400 MTN prepaid SIM cards acquired after months of effort</a:t>
            </a:r>
          </a:p>
        </p:txBody>
      </p:sp>
      <p:sp>
        <p:nvSpPr>
          <p:cNvPr id="8" name="Content Placeholder 2">
            <a:extLst>
              <a:ext uri="{FF2B5EF4-FFF2-40B4-BE49-F238E27FC236}">
                <a16:creationId xmlns:a16="http://schemas.microsoft.com/office/drawing/2014/main" id="{3A007FB1-54A3-C643-8C5E-0029C6F92254}"/>
              </a:ext>
            </a:extLst>
          </p:cNvPr>
          <p:cNvSpPr txBox="1">
            <a:spLocks/>
          </p:cNvSpPr>
          <p:nvPr/>
        </p:nvSpPr>
        <p:spPr>
          <a:xfrm>
            <a:off x="0" y="1619393"/>
            <a:ext cx="7298574" cy="4584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base"/>
            <a:r>
              <a:rPr lang="en-US" sz="2300" dirty="0"/>
              <a:t>Local resources were made available slowly</a:t>
            </a:r>
          </a:p>
          <a:p>
            <a:pPr lvl="1" fontAlgn="base"/>
            <a:r>
              <a:rPr lang="en-US" sz="2400" dirty="0"/>
              <a:t>Acquiring resources required in-country presence</a:t>
            </a:r>
          </a:p>
        </p:txBody>
      </p:sp>
    </p:spTree>
    <p:extLst>
      <p:ext uri="{BB962C8B-B14F-4D97-AF65-F5344CB8AC3E}">
        <p14:creationId xmlns:p14="http://schemas.microsoft.com/office/powerpoint/2010/main" val="469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C1F3-69C5-E246-AEBF-6528B3541F42}"/>
              </a:ext>
            </a:extLst>
          </p:cNvPr>
          <p:cNvSpPr>
            <a:spLocks noGrp="1"/>
          </p:cNvSpPr>
          <p:nvPr>
            <p:ph type="title"/>
          </p:nvPr>
        </p:nvSpPr>
        <p:spPr/>
        <p:txBody>
          <a:bodyPr>
            <a:normAutofit/>
          </a:bodyPr>
          <a:lstStyle/>
          <a:p>
            <a:pPr lvl="1" fontAlgn="base"/>
            <a:r>
              <a:rPr lang="en-US" sz="4400" dirty="0">
                <a:latin typeface="+mj-lt"/>
              </a:rPr>
              <a:t>Each subsystem matters at scale</a:t>
            </a:r>
          </a:p>
        </p:txBody>
      </p:sp>
      <p:sp>
        <p:nvSpPr>
          <p:cNvPr id="3" name="Content Placeholder 2">
            <a:extLst>
              <a:ext uri="{FF2B5EF4-FFF2-40B4-BE49-F238E27FC236}">
                <a16:creationId xmlns:a16="http://schemas.microsoft.com/office/drawing/2014/main" id="{BC6B1590-704F-C944-9750-08816BABEC7E}"/>
              </a:ext>
            </a:extLst>
          </p:cNvPr>
          <p:cNvSpPr>
            <a:spLocks noGrp="1"/>
          </p:cNvSpPr>
          <p:nvPr>
            <p:ph idx="1"/>
          </p:nvPr>
        </p:nvSpPr>
        <p:spPr>
          <a:xfrm>
            <a:off x="315264" y="1616450"/>
            <a:ext cx="11577911" cy="4584137"/>
          </a:xfrm>
        </p:spPr>
        <p:txBody>
          <a:bodyPr/>
          <a:lstStyle/>
          <a:p>
            <a:pPr lvl="1" fontAlgn="base"/>
            <a:endParaRPr lang="en-US" dirty="0"/>
          </a:p>
          <a:p>
            <a:pPr lvl="1" fontAlgn="base"/>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3BFEF7C-219C-A141-91F2-90EC49B1420D}"/>
              </a:ext>
            </a:extLst>
          </p:cNvPr>
          <p:cNvSpPr>
            <a:spLocks noGrp="1"/>
          </p:cNvSpPr>
          <p:nvPr>
            <p:ph type="sldNum" sz="quarter" idx="12"/>
          </p:nvPr>
        </p:nvSpPr>
        <p:spPr/>
        <p:txBody>
          <a:bodyPr/>
          <a:lstStyle/>
          <a:p>
            <a:fld id="{A3A8CF9A-89C2-404D-8827-D018C76B10DE}" type="slidenum">
              <a:rPr lang="en-US" smtClean="0"/>
              <a:t>15</a:t>
            </a:fld>
            <a:endParaRPr lang="en-US"/>
          </a:p>
        </p:txBody>
      </p:sp>
      <p:pic>
        <p:nvPicPr>
          <p:cNvPr id="6" name="Picture 5">
            <a:extLst>
              <a:ext uri="{FF2B5EF4-FFF2-40B4-BE49-F238E27FC236}">
                <a16:creationId xmlns:a16="http://schemas.microsoft.com/office/drawing/2014/main" id="{FC84921E-649F-A746-9057-637A4AE41337}"/>
              </a:ext>
            </a:extLst>
          </p:cNvPr>
          <p:cNvPicPr>
            <a:picLocks noChangeAspect="1"/>
          </p:cNvPicPr>
          <p:nvPr/>
        </p:nvPicPr>
        <p:blipFill>
          <a:blip r:embed="rId3"/>
          <a:stretch>
            <a:fillRect/>
          </a:stretch>
        </p:blipFill>
        <p:spPr>
          <a:xfrm>
            <a:off x="1645636" y="2751853"/>
            <a:ext cx="8900728" cy="3230492"/>
          </a:xfrm>
          <a:prstGeom prst="rect">
            <a:avLst/>
          </a:prstGeom>
        </p:spPr>
      </p:pic>
      <p:sp>
        <p:nvSpPr>
          <p:cNvPr id="9" name="Content Placeholder 2">
            <a:extLst>
              <a:ext uri="{FF2B5EF4-FFF2-40B4-BE49-F238E27FC236}">
                <a16:creationId xmlns:a16="http://schemas.microsoft.com/office/drawing/2014/main" id="{380C4D73-4E2C-8140-A8A7-C030068D3474}"/>
              </a:ext>
            </a:extLst>
          </p:cNvPr>
          <p:cNvSpPr txBox="1">
            <a:spLocks/>
          </p:cNvSpPr>
          <p:nvPr/>
        </p:nvSpPr>
        <p:spPr>
          <a:xfrm>
            <a:off x="315263" y="1460687"/>
            <a:ext cx="8662481" cy="4584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base"/>
            <a:endParaRPr lang="en-US" sz="2400" dirty="0"/>
          </a:p>
        </p:txBody>
      </p:sp>
      <p:sp>
        <p:nvSpPr>
          <p:cNvPr id="11" name="Content Placeholder 2">
            <a:extLst>
              <a:ext uri="{FF2B5EF4-FFF2-40B4-BE49-F238E27FC236}">
                <a16:creationId xmlns:a16="http://schemas.microsoft.com/office/drawing/2014/main" id="{47C4A7F5-4B5D-444F-BBD3-2AA83D39BCF9}"/>
              </a:ext>
            </a:extLst>
          </p:cNvPr>
          <p:cNvSpPr txBox="1">
            <a:spLocks/>
          </p:cNvSpPr>
          <p:nvPr/>
        </p:nvSpPr>
        <p:spPr>
          <a:xfrm>
            <a:off x="532015" y="1616450"/>
            <a:ext cx="11979284" cy="4584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dirty="0"/>
              <a:t>Research systems are not deployment ready</a:t>
            </a:r>
          </a:p>
          <a:p>
            <a:pPr fontAlgn="base"/>
            <a:r>
              <a:rPr lang="en-US" sz="2400" dirty="0"/>
              <a:t>Software bugs, missed payments meant high attrition</a:t>
            </a:r>
          </a:p>
        </p:txBody>
      </p:sp>
    </p:spTree>
    <p:extLst>
      <p:ext uri="{BB962C8B-B14F-4D97-AF65-F5344CB8AC3E}">
        <p14:creationId xmlns:p14="http://schemas.microsoft.com/office/powerpoint/2010/main" val="367965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D165-5031-2848-9402-33A78FF83F0F}"/>
              </a:ext>
            </a:extLst>
          </p:cNvPr>
          <p:cNvSpPr>
            <a:spLocks noGrp="1"/>
          </p:cNvSpPr>
          <p:nvPr>
            <p:ph type="title"/>
          </p:nvPr>
        </p:nvSpPr>
        <p:spPr/>
        <p:txBody>
          <a:bodyPr/>
          <a:lstStyle/>
          <a:p>
            <a:r>
              <a:rPr lang="en-US" dirty="0"/>
              <a:t>Lesson: Information flow is critical  </a:t>
            </a:r>
          </a:p>
        </p:txBody>
      </p:sp>
      <p:sp>
        <p:nvSpPr>
          <p:cNvPr id="4" name="Slide Number Placeholder 3">
            <a:extLst>
              <a:ext uri="{FF2B5EF4-FFF2-40B4-BE49-F238E27FC236}">
                <a16:creationId xmlns:a16="http://schemas.microsoft.com/office/drawing/2014/main" id="{6D5D7C49-6464-FA4D-A331-A8C65F1C8627}"/>
              </a:ext>
            </a:extLst>
          </p:cNvPr>
          <p:cNvSpPr>
            <a:spLocks noGrp="1"/>
          </p:cNvSpPr>
          <p:nvPr>
            <p:ph type="sldNum" sz="quarter" idx="12"/>
          </p:nvPr>
        </p:nvSpPr>
        <p:spPr/>
        <p:txBody>
          <a:bodyPr/>
          <a:lstStyle/>
          <a:p>
            <a:fld id="{A3A8CF9A-89C2-404D-8827-D018C76B10DE}" type="slidenum">
              <a:rPr lang="en-US" smtClean="0"/>
              <a:t>16</a:t>
            </a:fld>
            <a:endParaRPr lang="en-US"/>
          </a:p>
        </p:txBody>
      </p:sp>
      <p:pic>
        <p:nvPicPr>
          <p:cNvPr id="48" name="Picture 2" descr="https://lh6.googleusercontent.com/A0ZY8pQx-1k9Y_Av5n456o4T8ps5FGIk2UWgyRy7VVGOGfIdsv-tudWzueC-dtBJiM925z4bAuujevbo-eNRPNazxaZhoI9U7boRY3pvyUixKfjdbadrf3ytyDmXldLJ8nf_qboaL_8">
            <a:extLst>
              <a:ext uri="{FF2B5EF4-FFF2-40B4-BE49-F238E27FC236}">
                <a16:creationId xmlns:a16="http://schemas.microsoft.com/office/drawing/2014/main" id="{11E06949-BB1E-C442-B8B4-E7D139DD4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50" y="2331540"/>
            <a:ext cx="2332018" cy="233201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descr="https://lh5.googleusercontent.com/sOAGdOBGc4K7-ifmCl8iwH-GW-HpaLiwDowqaFurp3jnUH6AuQBBtDcsoTSpzR2os8j9SGFvSZrfJKOBYOCbaDOsuyJvIPj9mOUUS8Zy0X-6vlf-HwhPvySPyKzbJAEtrNlQ5-lgwpE">
            <a:extLst>
              <a:ext uri="{FF2B5EF4-FFF2-40B4-BE49-F238E27FC236}">
                <a16:creationId xmlns:a16="http://schemas.microsoft.com/office/drawing/2014/main" id="{964C9EB0-CD72-DE46-869E-0F9B6E92F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840" y="2331540"/>
            <a:ext cx="2764614" cy="218059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6EBA336A-BE5E-E844-8544-2168E3B64921}"/>
              </a:ext>
            </a:extLst>
          </p:cNvPr>
          <p:cNvPicPr>
            <a:picLocks noChangeAspect="1"/>
          </p:cNvPicPr>
          <p:nvPr/>
        </p:nvPicPr>
        <p:blipFill>
          <a:blip r:embed="rId5"/>
          <a:stretch>
            <a:fillRect/>
          </a:stretch>
        </p:blipFill>
        <p:spPr>
          <a:xfrm>
            <a:off x="8552780" y="2222210"/>
            <a:ext cx="2207720" cy="2207720"/>
          </a:xfrm>
          <a:prstGeom prst="rect">
            <a:avLst/>
          </a:prstGeom>
        </p:spPr>
      </p:pic>
      <p:pic>
        <p:nvPicPr>
          <p:cNvPr id="51" name="Picture 50">
            <a:extLst>
              <a:ext uri="{FF2B5EF4-FFF2-40B4-BE49-F238E27FC236}">
                <a16:creationId xmlns:a16="http://schemas.microsoft.com/office/drawing/2014/main" id="{F07B5FFC-295F-8A42-B324-C60A48F29B1D}"/>
              </a:ext>
            </a:extLst>
          </p:cNvPr>
          <p:cNvPicPr>
            <a:picLocks noChangeAspect="1"/>
          </p:cNvPicPr>
          <p:nvPr/>
        </p:nvPicPr>
        <p:blipFill>
          <a:blip r:embed="rId6"/>
          <a:stretch>
            <a:fillRect/>
          </a:stretch>
        </p:blipFill>
        <p:spPr>
          <a:xfrm>
            <a:off x="4870963" y="2510553"/>
            <a:ext cx="1822564" cy="1822564"/>
          </a:xfrm>
          <a:prstGeom prst="rect">
            <a:avLst/>
          </a:prstGeom>
        </p:spPr>
      </p:pic>
      <p:cxnSp>
        <p:nvCxnSpPr>
          <p:cNvPr id="52" name="Straight Connector 51">
            <a:extLst>
              <a:ext uri="{FF2B5EF4-FFF2-40B4-BE49-F238E27FC236}">
                <a16:creationId xmlns:a16="http://schemas.microsoft.com/office/drawing/2014/main" id="{0629BF4B-3DEC-174B-B8D3-1D82FD43F20F}"/>
              </a:ext>
            </a:extLst>
          </p:cNvPr>
          <p:cNvCxnSpPr>
            <a:cxnSpLocks/>
          </p:cNvCxnSpPr>
          <p:nvPr/>
        </p:nvCxnSpPr>
        <p:spPr>
          <a:xfrm>
            <a:off x="7082662" y="2140209"/>
            <a:ext cx="0" cy="264254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3934BAE-611F-0449-9975-E5555424C29D}"/>
              </a:ext>
            </a:extLst>
          </p:cNvPr>
          <p:cNvSpPr txBox="1"/>
          <p:nvPr/>
        </p:nvSpPr>
        <p:spPr>
          <a:xfrm>
            <a:off x="8719360" y="4769715"/>
            <a:ext cx="1956256" cy="830997"/>
          </a:xfrm>
          <a:prstGeom prst="rect">
            <a:avLst/>
          </a:prstGeom>
          <a:noFill/>
        </p:spPr>
        <p:txBody>
          <a:bodyPr wrap="square" rtlCol="0">
            <a:spAutoFit/>
          </a:bodyPr>
          <a:lstStyle/>
          <a:p>
            <a:pPr algn="ctr"/>
            <a:r>
              <a:rPr lang="en-US" sz="2400" dirty="0"/>
              <a:t>Deployment Management</a:t>
            </a:r>
          </a:p>
        </p:txBody>
      </p:sp>
      <p:sp>
        <p:nvSpPr>
          <p:cNvPr id="57" name="TextBox 56">
            <a:extLst>
              <a:ext uri="{FF2B5EF4-FFF2-40B4-BE49-F238E27FC236}">
                <a16:creationId xmlns:a16="http://schemas.microsoft.com/office/drawing/2014/main" id="{7172FC18-779D-AD47-BD8A-7C299AB1285A}"/>
              </a:ext>
            </a:extLst>
          </p:cNvPr>
          <p:cNvSpPr txBox="1"/>
          <p:nvPr/>
        </p:nvSpPr>
        <p:spPr>
          <a:xfrm>
            <a:off x="7280315" y="4769716"/>
            <a:ext cx="1530626" cy="830997"/>
          </a:xfrm>
          <a:prstGeom prst="rect">
            <a:avLst/>
          </a:prstGeom>
          <a:noFill/>
        </p:spPr>
        <p:txBody>
          <a:bodyPr wrap="square" rtlCol="0">
            <a:spAutoFit/>
          </a:bodyPr>
          <a:lstStyle/>
          <a:p>
            <a:pPr algn="ctr"/>
            <a:r>
              <a:rPr lang="en-US" sz="2400" dirty="0"/>
              <a:t>Incentive System</a:t>
            </a:r>
          </a:p>
        </p:txBody>
      </p:sp>
      <p:sp>
        <p:nvSpPr>
          <p:cNvPr id="58" name="TextBox 57">
            <a:extLst>
              <a:ext uri="{FF2B5EF4-FFF2-40B4-BE49-F238E27FC236}">
                <a16:creationId xmlns:a16="http://schemas.microsoft.com/office/drawing/2014/main" id="{7CA895C2-E887-C74B-BA88-A8831EB55306}"/>
              </a:ext>
            </a:extLst>
          </p:cNvPr>
          <p:cNvSpPr txBox="1"/>
          <p:nvPr/>
        </p:nvSpPr>
        <p:spPr>
          <a:xfrm>
            <a:off x="10330994" y="4764164"/>
            <a:ext cx="1956256" cy="830997"/>
          </a:xfrm>
          <a:prstGeom prst="rect">
            <a:avLst/>
          </a:prstGeom>
          <a:noFill/>
        </p:spPr>
        <p:txBody>
          <a:bodyPr wrap="square" rtlCol="0">
            <a:spAutoFit/>
          </a:bodyPr>
          <a:lstStyle/>
          <a:p>
            <a:pPr algn="ctr"/>
            <a:r>
              <a:rPr lang="en-US" sz="2400" dirty="0"/>
              <a:t>Data Insight System</a:t>
            </a:r>
          </a:p>
        </p:txBody>
      </p:sp>
      <p:cxnSp>
        <p:nvCxnSpPr>
          <p:cNvPr id="59" name="Straight Arrow Connector 58">
            <a:extLst>
              <a:ext uri="{FF2B5EF4-FFF2-40B4-BE49-F238E27FC236}">
                <a16:creationId xmlns:a16="http://schemas.microsoft.com/office/drawing/2014/main" id="{C3A782CC-43BD-4241-B27B-9EF0981BB51E}"/>
              </a:ext>
            </a:extLst>
          </p:cNvPr>
          <p:cNvCxnSpPr>
            <a:cxnSpLocks/>
            <a:stCxn id="57" idx="0"/>
          </p:cNvCxnSpPr>
          <p:nvPr/>
        </p:nvCxnSpPr>
        <p:spPr>
          <a:xfrm flipV="1">
            <a:off x="8045628" y="3497549"/>
            <a:ext cx="1185839" cy="127216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31E0C32-98AD-3F4D-BA54-2C62D21038D0}"/>
              </a:ext>
            </a:extLst>
          </p:cNvPr>
          <p:cNvCxnSpPr>
            <a:cxnSpLocks/>
          </p:cNvCxnSpPr>
          <p:nvPr/>
        </p:nvCxnSpPr>
        <p:spPr>
          <a:xfrm flipH="1" flipV="1">
            <a:off x="9677610" y="3510592"/>
            <a:ext cx="1" cy="125912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936EE69-D692-2445-896E-1161F0DFE6AA}"/>
              </a:ext>
            </a:extLst>
          </p:cNvPr>
          <p:cNvCxnSpPr>
            <a:cxnSpLocks/>
            <a:stCxn id="58" idx="0"/>
          </p:cNvCxnSpPr>
          <p:nvPr/>
        </p:nvCxnSpPr>
        <p:spPr>
          <a:xfrm flipH="1" flipV="1">
            <a:off x="10144600" y="3510592"/>
            <a:ext cx="1164522" cy="125357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F8D34EEE-DC48-8C41-80F5-BD172D94A255}"/>
              </a:ext>
            </a:extLst>
          </p:cNvPr>
          <p:cNvPicPr>
            <a:picLocks noChangeAspect="1"/>
          </p:cNvPicPr>
          <p:nvPr/>
        </p:nvPicPr>
        <p:blipFill>
          <a:blip r:embed="rId7"/>
          <a:stretch>
            <a:fillRect/>
          </a:stretch>
        </p:blipFill>
        <p:spPr>
          <a:xfrm>
            <a:off x="4105650" y="5122543"/>
            <a:ext cx="1530626" cy="1530626"/>
          </a:xfrm>
          <a:prstGeom prst="rect">
            <a:avLst/>
          </a:prstGeom>
        </p:spPr>
      </p:pic>
      <p:pic>
        <p:nvPicPr>
          <p:cNvPr id="70" name="Picture 69">
            <a:extLst>
              <a:ext uri="{FF2B5EF4-FFF2-40B4-BE49-F238E27FC236}">
                <a16:creationId xmlns:a16="http://schemas.microsoft.com/office/drawing/2014/main" id="{2231C668-44D1-5F49-B027-EFF73CFC0C6A}"/>
              </a:ext>
            </a:extLst>
          </p:cNvPr>
          <p:cNvPicPr>
            <a:picLocks noChangeAspect="1"/>
          </p:cNvPicPr>
          <p:nvPr/>
        </p:nvPicPr>
        <p:blipFill>
          <a:blip r:embed="rId8"/>
          <a:stretch>
            <a:fillRect/>
          </a:stretch>
        </p:blipFill>
        <p:spPr>
          <a:xfrm>
            <a:off x="6064591" y="5122543"/>
            <a:ext cx="1426265" cy="1530626"/>
          </a:xfrm>
          <a:prstGeom prst="rect">
            <a:avLst/>
          </a:prstGeom>
        </p:spPr>
      </p:pic>
      <p:pic>
        <p:nvPicPr>
          <p:cNvPr id="72" name="Picture 71">
            <a:extLst>
              <a:ext uri="{FF2B5EF4-FFF2-40B4-BE49-F238E27FC236}">
                <a16:creationId xmlns:a16="http://schemas.microsoft.com/office/drawing/2014/main" id="{66A17180-7EFF-7F46-963A-868E045F1729}"/>
              </a:ext>
            </a:extLst>
          </p:cNvPr>
          <p:cNvPicPr>
            <a:picLocks noChangeAspect="1"/>
          </p:cNvPicPr>
          <p:nvPr/>
        </p:nvPicPr>
        <p:blipFill>
          <a:blip r:embed="rId9"/>
          <a:stretch>
            <a:fillRect/>
          </a:stretch>
        </p:blipFill>
        <p:spPr>
          <a:xfrm>
            <a:off x="2245234" y="5138465"/>
            <a:ext cx="1426265" cy="1506744"/>
          </a:xfrm>
          <a:prstGeom prst="rect">
            <a:avLst/>
          </a:prstGeom>
        </p:spPr>
      </p:pic>
      <p:pic>
        <p:nvPicPr>
          <p:cNvPr id="74" name="Picture 73">
            <a:extLst>
              <a:ext uri="{FF2B5EF4-FFF2-40B4-BE49-F238E27FC236}">
                <a16:creationId xmlns:a16="http://schemas.microsoft.com/office/drawing/2014/main" id="{9C595437-9F10-274B-8FFF-0403D3D0B29E}"/>
              </a:ext>
            </a:extLst>
          </p:cNvPr>
          <p:cNvPicPr>
            <a:picLocks noChangeAspect="1"/>
          </p:cNvPicPr>
          <p:nvPr/>
        </p:nvPicPr>
        <p:blipFill>
          <a:blip r:embed="rId10"/>
          <a:stretch>
            <a:fillRect/>
          </a:stretch>
        </p:blipFill>
        <p:spPr>
          <a:xfrm>
            <a:off x="280870" y="5122543"/>
            <a:ext cx="1530626" cy="1513989"/>
          </a:xfrm>
          <a:prstGeom prst="rect">
            <a:avLst/>
          </a:prstGeom>
        </p:spPr>
      </p:pic>
      <p:cxnSp>
        <p:nvCxnSpPr>
          <p:cNvPr id="82" name="Straight Arrow Connector 81">
            <a:extLst>
              <a:ext uri="{FF2B5EF4-FFF2-40B4-BE49-F238E27FC236}">
                <a16:creationId xmlns:a16="http://schemas.microsoft.com/office/drawing/2014/main" id="{C353B90A-E838-674A-8A1A-DADE89BEF4E9}"/>
              </a:ext>
            </a:extLst>
          </p:cNvPr>
          <p:cNvCxnSpPr>
            <a:stCxn id="74" idx="3"/>
            <a:endCxn id="72" idx="1"/>
          </p:cNvCxnSpPr>
          <p:nvPr/>
        </p:nvCxnSpPr>
        <p:spPr>
          <a:xfrm>
            <a:off x="1811496" y="5879538"/>
            <a:ext cx="433738" cy="122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0B8B3AB-088A-EE46-A5BD-E18478E2454A}"/>
              </a:ext>
            </a:extLst>
          </p:cNvPr>
          <p:cNvCxnSpPr/>
          <p:nvPr/>
        </p:nvCxnSpPr>
        <p:spPr>
          <a:xfrm>
            <a:off x="3658228" y="5887856"/>
            <a:ext cx="433738" cy="122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DE426805-9A34-E441-B08D-914657D49CBA}"/>
              </a:ext>
            </a:extLst>
          </p:cNvPr>
          <p:cNvCxnSpPr>
            <a:cxnSpLocks/>
            <a:stCxn id="68" idx="0"/>
          </p:cNvCxnSpPr>
          <p:nvPr/>
        </p:nvCxnSpPr>
        <p:spPr>
          <a:xfrm rot="5400000" flipH="1" flipV="1">
            <a:off x="7421020" y="1783062"/>
            <a:ext cx="789424" cy="5889539"/>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6C755BC-561C-1F49-950B-B0224EA063C8}"/>
              </a:ext>
            </a:extLst>
          </p:cNvPr>
          <p:cNvCxnSpPr/>
          <p:nvPr/>
        </p:nvCxnSpPr>
        <p:spPr>
          <a:xfrm>
            <a:off x="3671499" y="6356350"/>
            <a:ext cx="24245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urved Connector 90">
            <a:extLst>
              <a:ext uri="{FF2B5EF4-FFF2-40B4-BE49-F238E27FC236}">
                <a16:creationId xmlns:a16="http://schemas.microsoft.com/office/drawing/2014/main" id="{EE02E7CF-01FF-0041-B2A2-C6563AE6DA6C}"/>
              </a:ext>
            </a:extLst>
          </p:cNvPr>
          <p:cNvCxnSpPr>
            <a:endCxn id="57" idx="2"/>
          </p:cNvCxnSpPr>
          <p:nvPr/>
        </p:nvCxnSpPr>
        <p:spPr>
          <a:xfrm rot="5400000" flipH="1" flipV="1">
            <a:off x="7390424" y="5701146"/>
            <a:ext cx="755637" cy="554772"/>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96D90EAC-5024-E84E-B92F-5C47E4A663D4}"/>
              </a:ext>
            </a:extLst>
          </p:cNvPr>
          <p:cNvCxnSpPr/>
          <p:nvPr/>
        </p:nvCxnSpPr>
        <p:spPr>
          <a:xfrm rot="10800000">
            <a:off x="1811496" y="6356350"/>
            <a:ext cx="433738" cy="12700"/>
          </a:xfrm>
          <a:prstGeom prst="bent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72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solidFill>
                  <a:schemeClr val="bg1">
                    <a:lumMod val="50000"/>
                  </a:schemeClr>
                </a:solidFill>
              </a:rPr>
              <a:t>Introduction</a:t>
            </a:r>
          </a:p>
          <a:p>
            <a:pPr fontAlgn="base"/>
            <a:r>
              <a:rPr lang="en-US" dirty="0">
                <a:solidFill>
                  <a:schemeClr val="accent3"/>
                </a:solidFill>
              </a:rPr>
              <a:t>Small scale deployment</a:t>
            </a:r>
          </a:p>
          <a:p>
            <a:pPr fontAlgn="base"/>
            <a:r>
              <a:rPr lang="en-US" dirty="0"/>
              <a:t>Medium scale deployment</a:t>
            </a:r>
          </a:p>
          <a:p>
            <a:pPr fontAlgn="base"/>
            <a:r>
              <a:rPr lang="en-US" dirty="0">
                <a:solidFill>
                  <a:schemeClr val="bg1">
                    <a:lumMod val="50000"/>
                  </a:schemeClr>
                </a:solidFill>
              </a:rPr>
              <a:t>Large scale deployment</a:t>
            </a:r>
          </a:p>
          <a:p>
            <a:pPr fontAlgn="base"/>
            <a:r>
              <a:rPr lang="en-US" dirty="0">
                <a:solidFill>
                  <a:schemeClr val="bg1">
                    <a:lumMod val="50000"/>
                  </a:schemeClr>
                </a:solidFill>
              </a:rPr>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17</a:t>
            </a:fld>
            <a:endParaRPr lang="en-US"/>
          </a:p>
        </p:txBody>
      </p:sp>
    </p:spTree>
    <p:extLst>
      <p:ext uri="{BB962C8B-B14F-4D97-AF65-F5344CB8AC3E}">
        <p14:creationId xmlns:p14="http://schemas.microsoft.com/office/powerpoint/2010/main" val="219542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solidFill>
                  <a:schemeClr val="bg1">
                    <a:lumMod val="50000"/>
                  </a:schemeClr>
                </a:solidFill>
              </a:rPr>
              <a:t>Introduction</a:t>
            </a:r>
          </a:p>
          <a:p>
            <a:pPr fontAlgn="base"/>
            <a:r>
              <a:rPr lang="en-US" dirty="0">
                <a:solidFill>
                  <a:schemeClr val="accent3"/>
                </a:solidFill>
              </a:rPr>
              <a:t>Small scale deployment</a:t>
            </a:r>
          </a:p>
          <a:p>
            <a:pPr fontAlgn="base"/>
            <a:r>
              <a:rPr lang="en-US" dirty="0">
                <a:solidFill>
                  <a:schemeClr val="accent3"/>
                </a:solidFill>
              </a:rPr>
              <a:t>Medium scale deployment</a:t>
            </a:r>
          </a:p>
          <a:p>
            <a:pPr fontAlgn="base"/>
            <a:r>
              <a:rPr lang="en-US" dirty="0"/>
              <a:t>Large scale deployment</a:t>
            </a:r>
          </a:p>
          <a:p>
            <a:pPr fontAlgn="base"/>
            <a:r>
              <a:rPr lang="en-US" dirty="0">
                <a:solidFill>
                  <a:schemeClr val="bg1">
                    <a:lumMod val="50000"/>
                  </a:schemeClr>
                </a:solidFill>
              </a:rPr>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18</a:t>
            </a:fld>
            <a:endParaRPr lang="en-US"/>
          </a:p>
        </p:txBody>
      </p:sp>
    </p:spTree>
    <p:extLst>
      <p:ext uri="{BB962C8B-B14F-4D97-AF65-F5344CB8AC3E}">
        <p14:creationId xmlns:p14="http://schemas.microsoft.com/office/powerpoint/2010/main" val="340306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D968-200B-DA4D-8E64-9F939FB9D685}"/>
              </a:ext>
            </a:extLst>
          </p:cNvPr>
          <p:cNvSpPr>
            <a:spLocks noGrp="1"/>
          </p:cNvSpPr>
          <p:nvPr>
            <p:ph type="title"/>
          </p:nvPr>
        </p:nvSpPr>
        <p:spPr/>
        <p:txBody>
          <a:bodyPr/>
          <a:lstStyle/>
          <a:p>
            <a:r>
              <a:rPr lang="en-US" dirty="0"/>
              <a:t>Large-scale: The third deployment</a:t>
            </a:r>
          </a:p>
        </p:txBody>
      </p:sp>
      <p:sp>
        <p:nvSpPr>
          <p:cNvPr id="4" name="Slide Number Placeholder 3">
            <a:extLst>
              <a:ext uri="{FF2B5EF4-FFF2-40B4-BE49-F238E27FC236}">
                <a16:creationId xmlns:a16="http://schemas.microsoft.com/office/drawing/2014/main" id="{06D5B753-719F-304C-AF7F-0540AE409073}"/>
              </a:ext>
            </a:extLst>
          </p:cNvPr>
          <p:cNvSpPr>
            <a:spLocks noGrp="1"/>
          </p:cNvSpPr>
          <p:nvPr>
            <p:ph type="sldNum" sz="quarter" idx="12"/>
          </p:nvPr>
        </p:nvSpPr>
        <p:spPr/>
        <p:txBody>
          <a:bodyPr/>
          <a:lstStyle/>
          <a:p>
            <a:fld id="{A3A8CF9A-89C2-404D-8827-D018C76B10DE}" type="slidenum">
              <a:rPr lang="en-US" smtClean="0"/>
              <a:t>19</a:t>
            </a:fld>
            <a:endParaRPr lang="en-US"/>
          </a:p>
        </p:txBody>
      </p:sp>
      <p:pic>
        <p:nvPicPr>
          <p:cNvPr id="6" name="Picture 5">
            <a:extLst>
              <a:ext uri="{FF2B5EF4-FFF2-40B4-BE49-F238E27FC236}">
                <a16:creationId xmlns:a16="http://schemas.microsoft.com/office/drawing/2014/main" id="{DC80420C-52A1-E946-B443-B85310EBE79F}"/>
              </a:ext>
            </a:extLst>
          </p:cNvPr>
          <p:cNvPicPr>
            <a:picLocks noChangeAspect="1"/>
          </p:cNvPicPr>
          <p:nvPr/>
        </p:nvPicPr>
        <p:blipFill>
          <a:blip r:embed="rId3"/>
          <a:stretch>
            <a:fillRect/>
          </a:stretch>
        </p:blipFill>
        <p:spPr>
          <a:xfrm>
            <a:off x="7753006" y="1466573"/>
            <a:ext cx="3439420" cy="4572324"/>
          </a:xfrm>
          <a:prstGeom prst="rect">
            <a:avLst/>
          </a:prstGeom>
        </p:spPr>
      </p:pic>
      <p:sp>
        <p:nvSpPr>
          <p:cNvPr id="7" name="Content Placeholder 2">
            <a:extLst>
              <a:ext uri="{FF2B5EF4-FFF2-40B4-BE49-F238E27FC236}">
                <a16:creationId xmlns:a16="http://schemas.microsoft.com/office/drawing/2014/main" id="{76ABC404-BB5D-9346-8A07-9FDC72BEB263}"/>
              </a:ext>
            </a:extLst>
          </p:cNvPr>
          <p:cNvSpPr>
            <a:spLocks noGrp="1"/>
          </p:cNvSpPr>
          <p:nvPr>
            <p:ph idx="1"/>
          </p:nvPr>
        </p:nvSpPr>
        <p:spPr>
          <a:xfrm>
            <a:off x="315264" y="1616450"/>
            <a:ext cx="5403892" cy="4584137"/>
          </a:xfrm>
        </p:spPr>
        <p:txBody>
          <a:bodyPr>
            <a:normAutofit/>
          </a:bodyPr>
          <a:lstStyle/>
          <a:p>
            <a:pPr fontAlgn="base"/>
            <a:r>
              <a:rPr lang="en-US" sz="2400" dirty="0"/>
              <a:t>Goal: Measurements power quality in two more districts of Accra</a:t>
            </a:r>
          </a:p>
          <a:p>
            <a:pPr fontAlgn="base"/>
            <a:r>
              <a:rPr lang="en-US" sz="2400" dirty="0"/>
              <a:t>1,400 app downloads and short surveys</a:t>
            </a:r>
            <a:br>
              <a:rPr lang="en-US" sz="2400" dirty="0"/>
            </a:br>
            <a:r>
              <a:rPr lang="en-US" sz="2400" dirty="0"/>
              <a:t>(total 3,400)</a:t>
            </a:r>
          </a:p>
          <a:p>
            <a:pPr fontAlgn="base"/>
            <a:r>
              <a:rPr lang="en-US" sz="2400" dirty="0"/>
              <a:t>292 plug-load installations and long survey </a:t>
            </a:r>
            <a:br>
              <a:rPr lang="en-US" sz="2400" dirty="0"/>
            </a:br>
            <a:r>
              <a:rPr lang="en-US" sz="2400" dirty="0"/>
              <a:t>(total 457)</a:t>
            </a:r>
          </a:p>
        </p:txBody>
      </p:sp>
      <p:sp>
        <p:nvSpPr>
          <p:cNvPr id="8" name="TextBox 7">
            <a:extLst>
              <a:ext uri="{FF2B5EF4-FFF2-40B4-BE49-F238E27FC236}">
                <a16:creationId xmlns:a16="http://schemas.microsoft.com/office/drawing/2014/main" id="{DD297949-391B-3E40-B4CC-1DCAE43C602C}"/>
              </a:ext>
            </a:extLst>
          </p:cNvPr>
          <p:cNvSpPr txBox="1"/>
          <p:nvPr/>
        </p:nvSpPr>
        <p:spPr>
          <a:xfrm>
            <a:off x="7706625" y="6042754"/>
            <a:ext cx="6240298" cy="369332"/>
          </a:xfrm>
          <a:prstGeom prst="rect">
            <a:avLst/>
          </a:prstGeom>
          <a:noFill/>
        </p:spPr>
        <p:txBody>
          <a:bodyPr wrap="square" rtlCol="0">
            <a:spAutoFit/>
          </a:bodyPr>
          <a:lstStyle/>
          <a:p>
            <a:r>
              <a:rPr lang="en-US" dirty="0"/>
              <a:t>A shelf of assembled plug-load sensors</a:t>
            </a:r>
          </a:p>
        </p:txBody>
      </p:sp>
    </p:spTree>
    <p:extLst>
      <p:ext uri="{BB962C8B-B14F-4D97-AF65-F5344CB8AC3E}">
        <p14:creationId xmlns:p14="http://schemas.microsoft.com/office/powerpoint/2010/main" val="374796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3252-9FC5-DB47-8FAC-9E4C5D15A178}"/>
              </a:ext>
            </a:extLst>
          </p:cNvPr>
          <p:cNvSpPr>
            <a:spLocks noGrp="1"/>
          </p:cNvSpPr>
          <p:nvPr>
            <p:ph type="title"/>
          </p:nvPr>
        </p:nvSpPr>
        <p:spPr/>
        <p:txBody>
          <a:bodyPr/>
          <a:lstStyle/>
          <a:p>
            <a:r>
              <a:rPr lang="en-US" dirty="0"/>
              <a:t>Measuring electricity reliability in Accra</a:t>
            </a:r>
          </a:p>
        </p:txBody>
      </p:sp>
      <p:sp>
        <p:nvSpPr>
          <p:cNvPr id="4" name="Slide Number Placeholder 3">
            <a:extLst>
              <a:ext uri="{FF2B5EF4-FFF2-40B4-BE49-F238E27FC236}">
                <a16:creationId xmlns:a16="http://schemas.microsoft.com/office/drawing/2014/main" id="{7FB6FF31-9A1C-864D-8E61-BE774B3D6A3D}"/>
              </a:ext>
            </a:extLst>
          </p:cNvPr>
          <p:cNvSpPr>
            <a:spLocks noGrp="1"/>
          </p:cNvSpPr>
          <p:nvPr>
            <p:ph type="sldNum" sz="quarter" idx="12"/>
          </p:nvPr>
        </p:nvSpPr>
        <p:spPr/>
        <p:txBody>
          <a:bodyPr/>
          <a:lstStyle/>
          <a:p>
            <a:fld id="{A3A8CF9A-89C2-404D-8827-D018C76B10DE}" type="slidenum">
              <a:rPr lang="en-US" smtClean="0"/>
              <a:t>2</a:t>
            </a:fld>
            <a:endParaRPr lang="en-US"/>
          </a:p>
        </p:txBody>
      </p:sp>
      <p:pic>
        <p:nvPicPr>
          <p:cNvPr id="6" name="Picture 5">
            <a:extLst>
              <a:ext uri="{FF2B5EF4-FFF2-40B4-BE49-F238E27FC236}">
                <a16:creationId xmlns:a16="http://schemas.microsoft.com/office/drawing/2014/main" id="{E1E2DCE2-702B-F141-9131-9EB62ADD99CD}"/>
              </a:ext>
            </a:extLst>
          </p:cNvPr>
          <p:cNvPicPr>
            <a:picLocks noChangeAspect="1"/>
          </p:cNvPicPr>
          <p:nvPr/>
        </p:nvPicPr>
        <p:blipFill>
          <a:blip r:embed="rId3"/>
          <a:stretch>
            <a:fillRect/>
          </a:stretch>
        </p:blipFill>
        <p:spPr>
          <a:xfrm>
            <a:off x="7922271" y="1233134"/>
            <a:ext cx="3253429" cy="5356656"/>
          </a:xfrm>
          <a:prstGeom prst="rect">
            <a:avLst/>
          </a:prstGeom>
        </p:spPr>
      </p:pic>
      <p:sp>
        <p:nvSpPr>
          <p:cNvPr id="8" name="Content Placeholder 2">
            <a:extLst>
              <a:ext uri="{FF2B5EF4-FFF2-40B4-BE49-F238E27FC236}">
                <a16:creationId xmlns:a16="http://schemas.microsoft.com/office/drawing/2014/main" id="{FBCA9CEB-6E99-084C-A18F-8A7D20A2EFDD}"/>
              </a:ext>
            </a:extLst>
          </p:cNvPr>
          <p:cNvSpPr>
            <a:spLocks noGrp="1"/>
          </p:cNvSpPr>
          <p:nvPr>
            <p:ph idx="1"/>
          </p:nvPr>
        </p:nvSpPr>
        <p:spPr>
          <a:xfrm>
            <a:off x="315265" y="1619393"/>
            <a:ext cx="7066251" cy="4584137"/>
          </a:xfrm>
        </p:spPr>
        <p:txBody>
          <a:bodyPr>
            <a:normAutofit/>
          </a:bodyPr>
          <a:lstStyle/>
          <a:p>
            <a:pPr marL="285750" indent="-285750"/>
            <a:r>
              <a:rPr lang="en-US" sz="2400" dirty="0"/>
              <a:t>Ghana Power Compact $498 million investment from US Federal Government</a:t>
            </a:r>
          </a:p>
          <a:p>
            <a:pPr fontAlgn="base"/>
            <a:r>
              <a:rPr lang="en-US" sz="2400" dirty="0"/>
              <a:t>Compact aims include reducing power outages, and stabilizing voltage</a:t>
            </a:r>
          </a:p>
          <a:p>
            <a:pPr fontAlgn="base"/>
            <a:r>
              <a:rPr lang="en-US" sz="2400" dirty="0" err="1"/>
              <a:t>Dumsor</a:t>
            </a:r>
            <a:r>
              <a:rPr lang="en-US" sz="2400" dirty="0"/>
              <a:t> occurred from 2013 until 2015 due to under generation </a:t>
            </a:r>
          </a:p>
          <a:p>
            <a:pPr fontAlgn="base"/>
            <a:r>
              <a:rPr lang="en-US" sz="2400" dirty="0"/>
              <a:t>Current power situation could improve</a:t>
            </a:r>
          </a:p>
        </p:txBody>
      </p:sp>
    </p:spTree>
    <p:extLst>
      <p:ext uri="{BB962C8B-B14F-4D97-AF65-F5344CB8AC3E}">
        <p14:creationId xmlns:p14="http://schemas.microsoft.com/office/powerpoint/2010/main" val="8990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AE30C-26BC-9F49-8995-AB47704E2300}"/>
              </a:ext>
            </a:extLst>
          </p:cNvPr>
          <p:cNvSpPr>
            <a:spLocks noGrp="1"/>
          </p:cNvSpPr>
          <p:nvPr>
            <p:ph type="title"/>
          </p:nvPr>
        </p:nvSpPr>
        <p:spPr/>
        <p:txBody>
          <a:bodyPr/>
          <a:lstStyle/>
          <a:p>
            <a:r>
              <a:rPr lang="en-US" dirty="0"/>
              <a:t>Automating deployment management</a:t>
            </a:r>
          </a:p>
        </p:txBody>
      </p:sp>
      <p:sp>
        <p:nvSpPr>
          <p:cNvPr id="4" name="Slide Number Placeholder 3">
            <a:extLst>
              <a:ext uri="{FF2B5EF4-FFF2-40B4-BE49-F238E27FC236}">
                <a16:creationId xmlns:a16="http://schemas.microsoft.com/office/drawing/2014/main" id="{B10E1834-7522-EB42-8040-264D26A53FAB}"/>
              </a:ext>
            </a:extLst>
          </p:cNvPr>
          <p:cNvSpPr>
            <a:spLocks noGrp="1"/>
          </p:cNvSpPr>
          <p:nvPr>
            <p:ph type="sldNum" sz="quarter" idx="12"/>
          </p:nvPr>
        </p:nvSpPr>
        <p:spPr/>
        <p:txBody>
          <a:bodyPr/>
          <a:lstStyle/>
          <a:p>
            <a:fld id="{A3A8CF9A-89C2-404D-8827-D018C76B10DE}" type="slidenum">
              <a:rPr lang="en-US" smtClean="0"/>
              <a:t>20</a:t>
            </a:fld>
            <a:endParaRPr lang="en-US"/>
          </a:p>
        </p:txBody>
      </p:sp>
      <p:pic>
        <p:nvPicPr>
          <p:cNvPr id="38" name="Picture 37">
            <a:extLst>
              <a:ext uri="{FF2B5EF4-FFF2-40B4-BE49-F238E27FC236}">
                <a16:creationId xmlns:a16="http://schemas.microsoft.com/office/drawing/2014/main" id="{C7A0DAD8-AC52-124C-9134-FFA58018B3AE}"/>
              </a:ext>
            </a:extLst>
          </p:cNvPr>
          <p:cNvPicPr>
            <a:picLocks noChangeAspect="1"/>
          </p:cNvPicPr>
          <p:nvPr/>
        </p:nvPicPr>
        <p:blipFill>
          <a:blip r:embed="rId3"/>
          <a:stretch>
            <a:fillRect/>
          </a:stretch>
        </p:blipFill>
        <p:spPr>
          <a:xfrm>
            <a:off x="3216715" y="1825721"/>
            <a:ext cx="8476130" cy="5387451"/>
          </a:xfrm>
          <a:prstGeom prst="rect">
            <a:avLst/>
          </a:prstGeom>
        </p:spPr>
      </p:pic>
      <p:sp>
        <p:nvSpPr>
          <p:cNvPr id="40" name="Content Placeholder 2">
            <a:extLst>
              <a:ext uri="{FF2B5EF4-FFF2-40B4-BE49-F238E27FC236}">
                <a16:creationId xmlns:a16="http://schemas.microsoft.com/office/drawing/2014/main" id="{53FBAB09-A3EC-7245-A6CF-30D025CE1B3F}"/>
              </a:ext>
            </a:extLst>
          </p:cNvPr>
          <p:cNvSpPr>
            <a:spLocks noGrp="1"/>
          </p:cNvSpPr>
          <p:nvPr>
            <p:ph idx="1"/>
          </p:nvPr>
        </p:nvSpPr>
        <p:spPr>
          <a:xfrm>
            <a:off x="315264" y="1616450"/>
            <a:ext cx="2701946" cy="4584137"/>
          </a:xfrm>
        </p:spPr>
        <p:txBody>
          <a:bodyPr>
            <a:normAutofit/>
          </a:bodyPr>
          <a:lstStyle/>
          <a:p>
            <a:pPr fontAlgn="base"/>
            <a:r>
              <a:rPr lang="en-US" sz="2400" dirty="0"/>
              <a:t>At scale, lots of state is always in flux</a:t>
            </a:r>
          </a:p>
          <a:p>
            <a:pPr fontAlgn="base"/>
            <a:r>
              <a:rPr lang="en-US" sz="2400" dirty="0"/>
              <a:t>Input errors are more common and have a big impact</a:t>
            </a:r>
          </a:p>
          <a:p>
            <a:pPr fontAlgn="base"/>
            <a:r>
              <a:rPr lang="en-US" sz="2400" dirty="0"/>
              <a:t>A single, safe interface for all non-expert users </a:t>
            </a:r>
          </a:p>
        </p:txBody>
      </p:sp>
    </p:spTree>
    <p:extLst>
      <p:ext uri="{BB962C8B-B14F-4D97-AF65-F5344CB8AC3E}">
        <p14:creationId xmlns:p14="http://schemas.microsoft.com/office/powerpoint/2010/main" val="66758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F7B3-0D77-FA4A-ABBD-3742DB1AF34E}"/>
              </a:ext>
            </a:extLst>
          </p:cNvPr>
          <p:cNvSpPr>
            <a:spLocks noGrp="1"/>
          </p:cNvSpPr>
          <p:nvPr>
            <p:ph type="title"/>
          </p:nvPr>
        </p:nvSpPr>
        <p:spPr/>
        <p:txBody>
          <a:bodyPr>
            <a:normAutofit/>
          </a:bodyPr>
          <a:lstStyle/>
          <a:p>
            <a:r>
              <a:rPr lang="en-US" dirty="0"/>
              <a:t>Deployment management in practice </a:t>
            </a:r>
          </a:p>
        </p:txBody>
      </p:sp>
      <p:sp>
        <p:nvSpPr>
          <p:cNvPr id="4" name="Slide Number Placeholder 3">
            <a:extLst>
              <a:ext uri="{FF2B5EF4-FFF2-40B4-BE49-F238E27FC236}">
                <a16:creationId xmlns:a16="http://schemas.microsoft.com/office/drawing/2014/main" id="{C1143498-B342-9E43-9EBE-44932342D475}"/>
              </a:ext>
            </a:extLst>
          </p:cNvPr>
          <p:cNvSpPr>
            <a:spLocks noGrp="1"/>
          </p:cNvSpPr>
          <p:nvPr>
            <p:ph type="sldNum" sz="quarter" idx="12"/>
          </p:nvPr>
        </p:nvSpPr>
        <p:spPr/>
        <p:txBody>
          <a:bodyPr/>
          <a:lstStyle/>
          <a:p>
            <a:fld id="{A3A8CF9A-89C2-404D-8827-D018C76B10DE}" type="slidenum">
              <a:rPr lang="en-US" smtClean="0"/>
              <a:t>21</a:t>
            </a:fld>
            <a:endParaRPr lang="en-US"/>
          </a:p>
        </p:txBody>
      </p:sp>
      <p:pic>
        <p:nvPicPr>
          <p:cNvPr id="8" name="Picture 7">
            <a:extLst>
              <a:ext uri="{FF2B5EF4-FFF2-40B4-BE49-F238E27FC236}">
                <a16:creationId xmlns:a16="http://schemas.microsoft.com/office/drawing/2014/main" id="{62ABCF5F-599A-6B42-830C-71A88FDE2F04}"/>
              </a:ext>
            </a:extLst>
          </p:cNvPr>
          <p:cNvPicPr>
            <a:picLocks noChangeAspect="1"/>
          </p:cNvPicPr>
          <p:nvPr/>
        </p:nvPicPr>
        <p:blipFill>
          <a:blip r:embed="rId3"/>
          <a:stretch>
            <a:fillRect/>
          </a:stretch>
        </p:blipFill>
        <p:spPr>
          <a:xfrm>
            <a:off x="2699739" y="1466573"/>
            <a:ext cx="6792522" cy="4184073"/>
          </a:xfrm>
          <a:prstGeom prst="rect">
            <a:avLst/>
          </a:prstGeom>
        </p:spPr>
      </p:pic>
      <p:sp>
        <p:nvSpPr>
          <p:cNvPr id="9" name="TextBox 8">
            <a:extLst>
              <a:ext uri="{FF2B5EF4-FFF2-40B4-BE49-F238E27FC236}">
                <a16:creationId xmlns:a16="http://schemas.microsoft.com/office/drawing/2014/main" id="{C18D1BE6-677C-C54D-BFE7-ECE474F80F2F}"/>
              </a:ext>
            </a:extLst>
          </p:cNvPr>
          <p:cNvSpPr txBox="1"/>
          <p:nvPr/>
        </p:nvSpPr>
        <p:spPr>
          <a:xfrm>
            <a:off x="2554517" y="5772665"/>
            <a:ext cx="7082965" cy="461665"/>
          </a:xfrm>
          <a:prstGeom prst="rect">
            <a:avLst/>
          </a:prstGeom>
          <a:noFill/>
        </p:spPr>
        <p:txBody>
          <a:bodyPr wrap="none" rtlCol="0">
            <a:spAutoFit/>
          </a:bodyPr>
          <a:lstStyle/>
          <a:p>
            <a:r>
              <a:rPr lang="en-US" sz="2400" dirty="0"/>
              <a:t>Using the Deployment Management System in the field</a:t>
            </a:r>
          </a:p>
        </p:txBody>
      </p:sp>
    </p:spTree>
    <p:extLst>
      <p:ext uri="{BB962C8B-B14F-4D97-AF65-F5344CB8AC3E}">
        <p14:creationId xmlns:p14="http://schemas.microsoft.com/office/powerpoint/2010/main" val="133975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17E2-CA27-2F4B-ABD9-216A4B16F30D}"/>
              </a:ext>
            </a:extLst>
          </p:cNvPr>
          <p:cNvSpPr>
            <a:spLocks noGrp="1"/>
          </p:cNvSpPr>
          <p:nvPr>
            <p:ph type="title"/>
          </p:nvPr>
        </p:nvSpPr>
        <p:spPr/>
        <p:txBody>
          <a:bodyPr/>
          <a:lstStyle/>
          <a:p>
            <a:r>
              <a:rPr lang="en-US" dirty="0"/>
              <a:t>Administrative hurdles at home</a:t>
            </a:r>
          </a:p>
        </p:txBody>
      </p:sp>
      <p:sp>
        <p:nvSpPr>
          <p:cNvPr id="4" name="Slide Number Placeholder 3">
            <a:extLst>
              <a:ext uri="{FF2B5EF4-FFF2-40B4-BE49-F238E27FC236}">
                <a16:creationId xmlns:a16="http://schemas.microsoft.com/office/drawing/2014/main" id="{853550D3-540F-7B4C-90E2-4F62BB96EEFE}"/>
              </a:ext>
            </a:extLst>
          </p:cNvPr>
          <p:cNvSpPr>
            <a:spLocks noGrp="1"/>
          </p:cNvSpPr>
          <p:nvPr>
            <p:ph type="sldNum" sz="quarter" idx="12"/>
          </p:nvPr>
        </p:nvSpPr>
        <p:spPr/>
        <p:txBody>
          <a:bodyPr/>
          <a:lstStyle/>
          <a:p>
            <a:fld id="{A3A8CF9A-89C2-404D-8827-D018C76B10DE}" type="slidenum">
              <a:rPr lang="en-US" smtClean="0"/>
              <a:t>22</a:t>
            </a:fld>
            <a:endParaRPr lang="en-US"/>
          </a:p>
        </p:txBody>
      </p:sp>
      <p:sp>
        <p:nvSpPr>
          <p:cNvPr id="17" name="Content Placeholder 2">
            <a:extLst>
              <a:ext uri="{FF2B5EF4-FFF2-40B4-BE49-F238E27FC236}">
                <a16:creationId xmlns:a16="http://schemas.microsoft.com/office/drawing/2014/main" id="{A27FB78D-5856-7F44-92D5-598C86DBE882}"/>
              </a:ext>
            </a:extLst>
          </p:cNvPr>
          <p:cNvSpPr>
            <a:spLocks noGrp="1"/>
          </p:cNvSpPr>
          <p:nvPr>
            <p:ph idx="1"/>
          </p:nvPr>
        </p:nvSpPr>
        <p:spPr>
          <a:xfrm>
            <a:off x="315264" y="1616450"/>
            <a:ext cx="8363223" cy="4584137"/>
          </a:xfrm>
        </p:spPr>
        <p:txBody>
          <a:bodyPr/>
          <a:lstStyle/>
          <a:p>
            <a:pPr lvl="1" fontAlgn="base"/>
            <a:r>
              <a:rPr lang="en-US" sz="2300" dirty="0"/>
              <a:t>Universities move slowly</a:t>
            </a:r>
          </a:p>
          <a:p>
            <a:pPr lvl="1" fontAlgn="base"/>
            <a:r>
              <a:rPr lang="en-US" sz="2300" dirty="0"/>
              <a:t>Financial agility is key</a:t>
            </a:r>
          </a:p>
          <a:p>
            <a:pPr lvl="1" fontAlgn="base"/>
            <a:r>
              <a:rPr lang="en-US" sz="2300" dirty="0"/>
              <a:t>Conforming to University policy can be hard</a:t>
            </a:r>
          </a:p>
          <a:p>
            <a:pPr lvl="1" fontAlgn="base"/>
            <a:r>
              <a:rPr lang="en-US" sz="2300" dirty="0"/>
              <a:t>Financial concerns, even with full funding, caused large delays</a:t>
            </a:r>
          </a:p>
          <a:p>
            <a:pPr marL="457200" lvl="1" indent="0" fontAlgn="base">
              <a:buNone/>
            </a:pPr>
            <a:endParaRPr lang="en-US" dirty="0"/>
          </a:p>
          <a:p>
            <a:pPr marL="0" indent="0">
              <a:buNone/>
            </a:pPr>
            <a:endParaRPr lang="en-US" dirty="0"/>
          </a:p>
        </p:txBody>
      </p:sp>
      <p:sp>
        <p:nvSpPr>
          <p:cNvPr id="18" name="Content Placeholder 2">
            <a:extLst>
              <a:ext uri="{FF2B5EF4-FFF2-40B4-BE49-F238E27FC236}">
                <a16:creationId xmlns:a16="http://schemas.microsoft.com/office/drawing/2014/main" id="{179F8BF9-6B6E-ED4A-8394-FBC61F2BC672}"/>
              </a:ext>
            </a:extLst>
          </p:cNvPr>
          <p:cNvSpPr txBox="1">
            <a:spLocks/>
          </p:cNvSpPr>
          <p:nvPr/>
        </p:nvSpPr>
        <p:spPr>
          <a:xfrm>
            <a:off x="315264" y="1616450"/>
            <a:ext cx="8648626" cy="1112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710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9B3B-262F-6C42-ACFC-2C74813C842F}"/>
              </a:ext>
            </a:extLst>
          </p:cNvPr>
          <p:cNvSpPr>
            <a:spLocks noGrp="1"/>
          </p:cNvSpPr>
          <p:nvPr>
            <p:ph type="title"/>
          </p:nvPr>
        </p:nvSpPr>
        <p:spPr/>
        <p:txBody>
          <a:bodyPr/>
          <a:lstStyle/>
          <a:p>
            <a:r>
              <a:rPr lang="en-US" dirty="0"/>
              <a:t>Laboratory as a factory</a:t>
            </a:r>
          </a:p>
        </p:txBody>
      </p:sp>
      <p:sp>
        <p:nvSpPr>
          <p:cNvPr id="4" name="Slide Number Placeholder 3">
            <a:extLst>
              <a:ext uri="{FF2B5EF4-FFF2-40B4-BE49-F238E27FC236}">
                <a16:creationId xmlns:a16="http://schemas.microsoft.com/office/drawing/2014/main" id="{FDDACDCE-B8EE-8145-8365-9FC3014F3FEE}"/>
              </a:ext>
            </a:extLst>
          </p:cNvPr>
          <p:cNvSpPr>
            <a:spLocks noGrp="1"/>
          </p:cNvSpPr>
          <p:nvPr>
            <p:ph type="sldNum" sz="quarter" idx="12"/>
          </p:nvPr>
        </p:nvSpPr>
        <p:spPr/>
        <p:txBody>
          <a:bodyPr/>
          <a:lstStyle/>
          <a:p>
            <a:fld id="{A3A8CF9A-89C2-404D-8827-D018C76B10DE}" type="slidenum">
              <a:rPr lang="en-US" smtClean="0"/>
              <a:t>23</a:t>
            </a:fld>
            <a:endParaRPr lang="en-US"/>
          </a:p>
        </p:txBody>
      </p:sp>
      <p:pic>
        <p:nvPicPr>
          <p:cNvPr id="13" name="Picture 12">
            <a:extLst>
              <a:ext uri="{FF2B5EF4-FFF2-40B4-BE49-F238E27FC236}">
                <a16:creationId xmlns:a16="http://schemas.microsoft.com/office/drawing/2014/main" id="{75367810-B00C-8147-BD32-DE3B108FFDD9}"/>
              </a:ext>
            </a:extLst>
          </p:cNvPr>
          <p:cNvPicPr>
            <a:picLocks noChangeAspect="1"/>
          </p:cNvPicPr>
          <p:nvPr/>
        </p:nvPicPr>
        <p:blipFill>
          <a:blip r:embed="rId3"/>
          <a:stretch>
            <a:fillRect/>
          </a:stretch>
        </p:blipFill>
        <p:spPr>
          <a:xfrm>
            <a:off x="1780700" y="3121946"/>
            <a:ext cx="8740875" cy="3416966"/>
          </a:xfrm>
          <a:prstGeom prst="rect">
            <a:avLst/>
          </a:prstGeom>
        </p:spPr>
      </p:pic>
      <p:sp>
        <p:nvSpPr>
          <p:cNvPr id="9" name="Content Placeholder 2">
            <a:extLst>
              <a:ext uri="{FF2B5EF4-FFF2-40B4-BE49-F238E27FC236}">
                <a16:creationId xmlns:a16="http://schemas.microsoft.com/office/drawing/2014/main" id="{97A2534C-8FC5-4848-85C0-63111B6DF8A7}"/>
              </a:ext>
            </a:extLst>
          </p:cNvPr>
          <p:cNvSpPr>
            <a:spLocks noGrp="1"/>
          </p:cNvSpPr>
          <p:nvPr>
            <p:ph idx="1"/>
          </p:nvPr>
        </p:nvSpPr>
        <p:spPr>
          <a:xfrm>
            <a:off x="315264" y="1616450"/>
            <a:ext cx="6684052" cy="4584137"/>
          </a:xfrm>
        </p:spPr>
        <p:txBody>
          <a:bodyPr>
            <a:normAutofit/>
          </a:bodyPr>
          <a:lstStyle/>
          <a:p>
            <a:pPr fontAlgn="base"/>
            <a:r>
              <a:rPr lang="en-US" sz="2400" dirty="0"/>
              <a:t>Assembly too small for traditional factory</a:t>
            </a:r>
          </a:p>
          <a:p>
            <a:pPr fontAlgn="base"/>
            <a:r>
              <a:rPr lang="en-US" sz="2400" dirty="0"/>
              <a:t>10 undergraduates, 98% yield </a:t>
            </a:r>
          </a:p>
        </p:txBody>
      </p:sp>
    </p:spTree>
    <p:extLst>
      <p:ext uri="{BB962C8B-B14F-4D97-AF65-F5344CB8AC3E}">
        <p14:creationId xmlns:p14="http://schemas.microsoft.com/office/powerpoint/2010/main" val="360608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solidFill>
                  <a:schemeClr val="bg1">
                    <a:lumMod val="50000"/>
                  </a:schemeClr>
                </a:solidFill>
              </a:rPr>
              <a:t>Introduction</a:t>
            </a:r>
          </a:p>
          <a:p>
            <a:pPr fontAlgn="base"/>
            <a:r>
              <a:rPr lang="en-US" dirty="0">
                <a:solidFill>
                  <a:schemeClr val="accent3"/>
                </a:solidFill>
              </a:rPr>
              <a:t>Small scale deployment</a:t>
            </a:r>
          </a:p>
          <a:p>
            <a:pPr fontAlgn="base"/>
            <a:r>
              <a:rPr lang="en-US" dirty="0">
                <a:solidFill>
                  <a:schemeClr val="accent3"/>
                </a:solidFill>
              </a:rPr>
              <a:t>Medium scale deployment</a:t>
            </a:r>
          </a:p>
          <a:p>
            <a:pPr fontAlgn="base"/>
            <a:r>
              <a:rPr lang="en-US" dirty="0"/>
              <a:t>Large scale deployment</a:t>
            </a:r>
          </a:p>
          <a:p>
            <a:pPr fontAlgn="base"/>
            <a:r>
              <a:rPr lang="en-US" dirty="0">
                <a:solidFill>
                  <a:schemeClr val="bg1">
                    <a:lumMod val="50000"/>
                  </a:schemeClr>
                </a:solidFill>
              </a:rPr>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24</a:t>
            </a:fld>
            <a:endParaRPr lang="en-US"/>
          </a:p>
        </p:txBody>
      </p:sp>
    </p:spTree>
    <p:extLst>
      <p:ext uri="{BB962C8B-B14F-4D97-AF65-F5344CB8AC3E}">
        <p14:creationId xmlns:p14="http://schemas.microsoft.com/office/powerpoint/2010/main" val="56583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solidFill>
                  <a:schemeClr val="bg1">
                    <a:lumMod val="50000"/>
                  </a:schemeClr>
                </a:solidFill>
              </a:rPr>
              <a:t>Introduction</a:t>
            </a:r>
          </a:p>
          <a:p>
            <a:pPr fontAlgn="base"/>
            <a:r>
              <a:rPr lang="en-US" dirty="0">
                <a:solidFill>
                  <a:schemeClr val="accent3"/>
                </a:solidFill>
              </a:rPr>
              <a:t>Small scale deployment</a:t>
            </a:r>
          </a:p>
          <a:p>
            <a:pPr fontAlgn="base"/>
            <a:r>
              <a:rPr lang="en-US" dirty="0">
                <a:solidFill>
                  <a:schemeClr val="accent3"/>
                </a:solidFill>
              </a:rPr>
              <a:t>Medium scale deployment</a:t>
            </a:r>
          </a:p>
          <a:p>
            <a:pPr fontAlgn="base"/>
            <a:r>
              <a:rPr lang="en-US" dirty="0">
                <a:solidFill>
                  <a:schemeClr val="accent3"/>
                </a:solidFill>
              </a:rPr>
              <a:t>Large scale deployment</a:t>
            </a:r>
          </a:p>
          <a:p>
            <a:pPr fontAlgn="base"/>
            <a:r>
              <a:rPr lang="en-US" dirty="0"/>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25</a:t>
            </a:fld>
            <a:endParaRPr lang="en-US"/>
          </a:p>
        </p:txBody>
      </p:sp>
    </p:spTree>
    <p:extLst>
      <p:ext uri="{BB962C8B-B14F-4D97-AF65-F5344CB8AC3E}">
        <p14:creationId xmlns:p14="http://schemas.microsoft.com/office/powerpoint/2010/main" val="2785713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5D93-7600-1B4E-94C0-AF803363BF2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7A8CAAD-91AD-5142-BDB3-56C633966595}"/>
              </a:ext>
            </a:extLst>
          </p:cNvPr>
          <p:cNvSpPr>
            <a:spLocks noGrp="1"/>
          </p:cNvSpPr>
          <p:nvPr>
            <p:ph idx="1"/>
          </p:nvPr>
        </p:nvSpPr>
        <p:spPr/>
        <p:txBody>
          <a:bodyPr/>
          <a:lstStyle/>
          <a:p>
            <a:r>
              <a:rPr lang="en-US" dirty="0"/>
              <a:t>Scale requires automating interfaces and information flow</a:t>
            </a:r>
          </a:p>
          <a:p>
            <a:r>
              <a:rPr lang="en-US" dirty="0"/>
              <a:t>Test local assumptions early</a:t>
            </a:r>
          </a:p>
          <a:p>
            <a:r>
              <a:rPr lang="en-US" dirty="0"/>
              <a:t>Deploy</a:t>
            </a:r>
          </a:p>
        </p:txBody>
      </p:sp>
      <p:sp>
        <p:nvSpPr>
          <p:cNvPr id="4" name="Slide Number Placeholder 3">
            <a:extLst>
              <a:ext uri="{FF2B5EF4-FFF2-40B4-BE49-F238E27FC236}">
                <a16:creationId xmlns:a16="http://schemas.microsoft.com/office/drawing/2014/main" id="{6CAFDE7B-E902-7A4B-B4C5-F0BBB50C1567}"/>
              </a:ext>
            </a:extLst>
          </p:cNvPr>
          <p:cNvSpPr>
            <a:spLocks noGrp="1"/>
          </p:cNvSpPr>
          <p:nvPr>
            <p:ph type="sldNum" sz="quarter" idx="12"/>
          </p:nvPr>
        </p:nvSpPr>
        <p:spPr/>
        <p:txBody>
          <a:bodyPr/>
          <a:lstStyle/>
          <a:p>
            <a:fld id="{A3A8CF9A-89C2-404D-8827-D018C76B10DE}" type="slidenum">
              <a:rPr lang="en-US" smtClean="0"/>
              <a:t>26</a:t>
            </a:fld>
            <a:endParaRPr lang="en-US"/>
          </a:p>
        </p:txBody>
      </p:sp>
      <p:graphicFrame>
        <p:nvGraphicFramePr>
          <p:cNvPr id="5" name="Table 4">
            <a:extLst>
              <a:ext uri="{FF2B5EF4-FFF2-40B4-BE49-F238E27FC236}">
                <a16:creationId xmlns:a16="http://schemas.microsoft.com/office/drawing/2014/main" id="{1FF57D1B-753A-8C4F-A3CD-2E81A3817038}"/>
              </a:ext>
            </a:extLst>
          </p:cNvPr>
          <p:cNvGraphicFramePr>
            <a:graphicFrameLocks noGrp="1"/>
          </p:cNvGraphicFramePr>
          <p:nvPr>
            <p:extLst>
              <p:ext uri="{D42A27DB-BD31-4B8C-83A1-F6EECF244321}">
                <p14:modId xmlns:p14="http://schemas.microsoft.com/office/powerpoint/2010/main" val="3439113585"/>
              </p:ext>
            </p:extLst>
          </p:nvPr>
        </p:nvGraphicFramePr>
        <p:xfrm>
          <a:off x="2390385" y="3908518"/>
          <a:ext cx="7427668" cy="2123440"/>
        </p:xfrm>
        <a:graphic>
          <a:graphicData uri="http://schemas.openxmlformats.org/drawingml/2006/table">
            <a:tbl>
              <a:tblPr>
                <a:tableStyleId>{5C22544A-7EE6-4342-B048-85BDC9FD1C3A}</a:tableStyleId>
              </a:tblPr>
              <a:tblGrid>
                <a:gridCol w="1014008">
                  <a:extLst>
                    <a:ext uri="{9D8B030D-6E8A-4147-A177-3AD203B41FA5}">
                      <a16:colId xmlns:a16="http://schemas.microsoft.com/office/drawing/2014/main" val="71668699"/>
                    </a:ext>
                  </a:extLst>
                </a:gridCol>
                <a:gridCol w="1061666">
                  <a:extLst>
                    <a:ext uri="{9D8B030D-6E8A-4147-A177-3AD203B41FA5}">
                      <a16:colId xmlns:a16="http://schemas.microsoft.com/office/drawing/2014/main" val="100963108"/>
                    </a:ext>
                  </a:extLst>
                </a:gridCol>
                <a:gridCol w="1121417">
                  <a:extLst>
                    <a:ext uri="{9D8B030D-6E8A-4147-A177-3AD203B41FA5}">
                      <a16:colId xmlns:a16="http://schemas.microsoft.com/office/drawing/2014/main" val="4144800226"/>
                    </a:ext>
                  </a:extLst>
                </a:gridCol>
                <a:gridCol w="1541996">
                  <a:extLst>
                    <a:ext uri="{9D8B030D-6E8A-4147-A177-3AD203B41FA5}">
                      <a16:colId xmlns:a16="http://schemas.microsoft.com/office/drawing/2014/main" val="986963429"/>
                    </a:ext>
                  </a:extLst>
                </a:gridCol>
                <a:gridCol w="1417800">
                  <a:extLst>
                    <a:ext uri="{9D8B030D-6E8A-4147-A177-3AD203B41FA5}">
                      <a16:colId xmlns:a16="http://schemas.microsoft.com/office/drawing/2014/main" val="374089932"/>
                    </a:ext>
                  </a:extLst>
                </a:gridCol>
                <a:gridCol w="1270781">
                  <a:extLst>
                    <a:ext uri="{9D8B030D-6E8A-4147-A177-3AD203B41FA5}">
                      <a16:colId xmlns:a16="http://schemas.microsoft.com/office/drawing/2014/main" val="3096087722"/>
                    </a:ext>
                  </a:extLst>
                </a:gridCol>
              </a:tblGrid>
              <a:tr h="432377">
                <a:tc>
                  <a:txBody>
                    <a:bodyPr/>
                    <a:lstStyle/>
                    <a:p>
                      <a:pPr algn="ctr"/>
                      <a:r>
                        <a:rPr lang="en-US" b="1" u="sng" dirty="0"/>
                        <a:t>Scale</a:t>
                      </a:r>
                    </a:p>
                  </a:txBody>
                  <a:tcPr/>
                </a:tc>
                <a:tc>
                  <a:txBody>
                    <a:bodyPr/>
                    <a:lstStyle/>
                    <a:p>
                      <a:pPr algn="ctr"/>
                      <a:r>
                        <a:rPr lang="en-US" b="1" u="sng" dirty="0"/>
                        <a:t>Districts</a:t>
                      </a:r>
                    </a:p>
                  </a:txBody>
                  <a:tcPr/>
                </a:tc>
                <a:tc>
                  <a:txBody>
                    <a:bodyPr/>
                    <a:lstStyle/>
                    <a:p>
                      <a:pPr algn="ctr"/>
                      <a:r>
                        <a:rPr lang="en-US" b="1" u="sng" dirty="0"/>
                        <a:t>Plug-load Sensors</a:t>
                      </a:r>
                    </a:p>
                  </a:txBody>
                  <a:tcPr/>
                </a:tc>
                <a:tc>
                  <a:txBody>
                    <a:bodyPr/>
                    <a:lstStyle/>
                    <a:p>
                      <a:pPr algn="ctr"/>
                      <a:r>
                        <a:rPr lang="en-US" b="1" u="sng" dirty="0" err="1"/>
                        <a:t>DumsorWatch</a:t>
                      </a:r>
                      <a:r>
                        <a:rPr lang="en-US" b="1" u="sng" dirty="0"/>
                        <a:t> App</a:t>
                      </a:r>
                    </a:p>
                  </a:txBody>
                  <a:tcPr/>
                </a:tc>
                <a:tc>
                  <a:txBody>
                    <a:bodyPr/>
                    <a:lstStyle/>
                    <a:p>
                      <a:pPr algn="ctr"/>
                      <a:r>
                        <a:rPr lang="en-US" b="1" u="sng" dirty="0"/>
                        <a:t>Deployment Date</a:t>
                      </a:r>
                    </a:p>
                  </a:txBody>
                  <a:tcPr/>
                </a:tc>
                <a:tc>
                  <a:txBody>
                    <a:bodyPr/>
                    <a:lstStyle/>
                    <a:p>
                      <a:pPr algn="ctr"/>
                      <a:r>
                        <a:rPr lang="en-US" b="1" u="sng" dirty="0"/>
                        <a:t>Number of FOs</a:t>
                      </a:r>
                    </a:p>
                  </a:txBody>
                  <a:tcPr/>
                </a:tc>
                <a:extLst>
                  <a:ext uri="{0D108BD9-81ED-4DB2-BD59-A6C34878D82A}">
                    <a16:rowId xmlns:a16="http://schemas.microsoft.com/office/drawing/2014/main" val="2528320746"/>
                  </a:ext>
                </a:extLst>
              </a:tr>
              <a:tr h="370840">
                <a:tc>
                  <a:txBody>
                    <a:bodyPr/>
                    <a:lstStyle/>
                    <a:p>
                      <a:r>
                        <a:rPr lang="en-US" dirty="0"/>
                        <a:t>Small</a:t>
                      </a:r>
                    </a:p>
                  </a:txBody>
                  <a:tcPr/>
                </a:tc>
                <a:tc>
                  <a:txBody>
                    <a:bodyPr/>
                    <a:lstStyle/>
                    <a:p>
                      <a:r>
                        <a:rPr lang="en-US" dirty="0"/>
                        <a:t>0</a:t>
                      </a:r>
                    </a:p>
                  </a:txBody>
                  <a:tcPr/>
                </a:tc>
                <a:tc>
                  <a:txBody>
                    <a:bodyPr/>
                    <a:lstStyle/>
                    <a:p>
                      <a:r>
                        <a:rPr lang="en-US" dirty="0"/>
                        <a:t>12</a:t>
                      </a:r>
                    </a:p>
                  </a:txBody>
                  <a:tcPr/>
                </a:tc>
                <a:tc>
                  <a:txBody>
                    <a:bodyPr/>
                    <a:lstStyle/>
                    <a:p>
                      <a:r>
                        <a:rPr lang="en-US" dirty="0"/>
                        <a:t>5</a:t>
                      </a:r>
                    </a:p>
                  </a:txBody>
                  <a:tcPr/>
                </a:tc>
                <a:tc>
                  <a:txBody>
                    <a:bodyPr/>
                    <a:lstStyle/>
                    <a:p>
                      <a:r>
                        <a:rPr lang="en-US" dirty="0"/>
                        <a:t>May 2018</a:t>
                      </a:r>
                    </a:p>
                  </a:txBody>
                  <a:tcPr/>
                </a:tc>
                <a:tc>
                  <a:txBody>
                    <a:bodyPr/>
                    <a:lstStyle/>
                    <a:p>
                      <a:r>
                        <a:rPr lang="en-US" dirty="0"/>
                        <a:t>0</a:t>
                      </a:r>
                    </a:p>
                  </a:txBody>
                  <a:tcPr/>
                </a:tc>
                <a:extLst>
                  <a:ext uri="{0D108BD9-81ED-4DB2-BD59-A6C34878D82A}">
                    <a16:rowId xmlns:a16="http://schemas.microsoft.com/office/drawing/2014/main" val="1838185381"/>
                  </a:ext>
                </a:extLst>
              </a:tr>
              <a:tr h="370840">
                <a:tc>
                  <a:txBody>
                    <a:bodyPr/>
                    <a:lstStyle/>
                    <a:p>
                      <a:r>
                        <a:rPr lang="en-US" dirty="0"/>
                        <a:t>Medium</a:t>
                      </a:r>
                    </a:p>
                  </a:txBody>
                  <a:tcPr/>
                </a:tc>
                <a:tc>
                  <a:txBody>
                    <a:bodyPr/>
                    <a:lstStyle/>
                    <a:p>
                      <a:r>
                        <a:rPr lang="en-US" dirty="0"/>
                        <a:t>1</a:t>
                      </a:r>
                    </a:p>
                  </a:txBody>
                  <a:tcPr/>
                </a:tc>
                <a:tc>
                  <a:txBody>
                    <a:bodyPr/>
                    <a:lstStyle/>
                    <a:p>
                      <a:r>
                        <a:rPr lang="en-US" dirty="0"/>
                        <a:t>165</a:t>
                      </a:r>
                    </a:p>
                  </a:txBody>
                  <a:tcPr/>
                </a:tc>
                <a:tc>
                  <a:txBody>
                    <a:bodyPr/>
                    <a:lstStyle/>
                    <a:p>
                      <a:r>
                        <a:rPr lang="en-US" dirty="0"/>
                        <a:t>2000</a:t>
                      </a:r>
                    </a:p>
                  </a:txBody>
                  <a:tcPr/>
                </a:tc>
                <a:tc>
                  <a:txBody>
                    <a:bodyPr/>
                    <a:lstStyle/>
                    <a:p>
                      <a:r>
                        <a:rPr lang="en-US" dirty="0"/>
                        <a:t>Aug 2018</a:t>
                      </a:r>
                    </a:p>
                  </a:txBody>
                  <a:tcPr/>
                </a:tc>
                <a:tc>
                  <a:txBody>
                    <a:bodyPr/>
                    <a:lstStyle/>
                    <a:p>
                      <a:r>
                        <a:rPr lang="en-US" dirty="0"/>
                        <a:t>11</a:t>
                      </a:r>
                    </a:p>
                  </a:txBody>
                  <a:tcPr/>
                </a:tc>
                <a:extLst>
                  <a:ext uri="{0D108BD9-81ED-4DB2-BD59-A6C34878D82A}">
                    <a16:rowId xmlns:a16="http://schemas.microsoft.com/office/drawing/2014/main" val="3979778762"/>
                  </a:ext>
                </a:extLst>
              </a:tr>
              <a:tr h="370840">
                <a:tc>
                  <a:txBody>
                    <a:bodyPr/>
                    <a:lstStyle/>
                    <a:p>
                      <a:r>
                        <a:rPr lang="en-US" dirty="0"/>
                        <a:t>Large</a:t>
                      </a:r>
                    </a:p>
                  </a:txBody>
                  <a:tcPr/>
                </a:tc>
                <a:tc>
                  <a:txBody>
                    <a:bodyPr/>
                    <a:lstStyle/>
                    <a:p>
                      <a:r>
                        <a:rPr lang="en-US" dirty="0"/>
                        <a:t>2</a:t>
                      </a:r>
                    </a:p>
                  </a:txBody>
                  <a:tcPr/>
                </a:tc>
                <a:tc>
                  <a:txBody>
                    <a:bodyPr/>
                    <a:lstStyle/>
                    <a:p>
                      <a:r>
                        <a:rPr lang="en-US" dirty="0"/>
                        <a:t>293</a:t>
                      </a:r>
                    </a:p>
                  </a:txBody>
                  <a:tcPr/>
                </a:tc>
                <a:tc>
                  <a:txBody>
                    <a:bodyPr/>
                    <a:lstStyle/>
                    <a:p>
                      <a:r>
                        <a:rPr lang="en-US" dirty="0"/>
                        <a:t>1400</a:t>
                      </a:r>
                    </a:p>
                  </a:txBody>
                  <a:tcPr/>
                </a:tc>
                <a:tc>
                  <a:txBody>
                    <a:bodyPr/>
                    <a:lstStyle/>
                    <a:p>
                      <a:r>
                        <a:rPr lang="en-US" dirty="0"/>
                        <a:t>Feb 2019</a:t>
                      </a:r>
                    </a:p>
                  </a:txBody>
                  <a:tcPr/>
                </a:tc>
                <a:tc>
                  <a:txBody>
                    <a:bodyPr/>
                    <a:lstStyle/>
                    <a:p>
                      <a:r>
                        <a:rPr lang="en-US" dirty="0"/>
                        <a:t>14</a:t>
                      </a:r>
                    </a:p>
                  </a:txBody>
                  <a:tcPr/>
                </a:tc>
                <a:extLst>
                  <a:ext uri="{0D108BD9-81ED-4DB2-BD59-A6C34878D82A}">
                    <a16:rowId xmlns:a16="http://schemas.microsoft.com/office/drawing/2014/main" val="4202892738"/>
                  </a:ext>
                </a:extLst>
              </a:tr>
              <a:tr h="370840">
                <a:tc>
                  <a:txBody>
                    <a:bodyPr/>
                    <a:lstStyle/>
                    <a:p>
                      <a:r>
                        <a:rPr lang="en-US" dirty="0"/>
                        <a:t>Total</a:t>
                      </a:r>
                    </a:p>
                  </a:txBody>
                  <a:tcPr/>
                </a:tc>
                <a:tc>
                  <a:txBody>
                    <a:bodyPr/>
                    <a:lstStyle/>
                    <a:p>
                      <a:r>
                        <a:rPr lang="en-US" dirty="0"/>
                        <a:t>3</a:t>
                      </a:r>
                    </a:p>
                  </a:txBody>
                  <a:tcPr/>
                </a:tc>
                <a:tc>
                  <a:txBody>
                    <a:bodyPr/>
                    <a:lstStyle/>
                    <a:p>
                      <a:r>
                        <a:rPr lang="en-US" dirty="0"/>
                        <a:t>457</a:t>
                      </a:r>
                    </a:p>
                  </a:txBody>
                  <a:tcPr/>
                </a:tc>
                <a:tc>
                  <a:txBody>
                    <a:bodyPr/>
                    <a:lstStyle/>
                    <a:p>
                      <a:r>
                        <a:rPr lang="en-US" dirty="0"/>
                        <a:t>3400</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44484473"/>
                  </a:ext>
                </a:extLst>
              </a:tr>
            </a:tbl>
          </a:graphicData>
        </a:graphic>
      </p:graphicFrame>
    </p:spTree>
    <p:extLst>
      <p:ext uri="{BB962C8B-B14F-4D97-AF65-F5344CB8AC3E}">
        <p14:creationId xmlns:p14="http://schemas.microsoft.com/office/powerpoint/2010/main" val="29672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89B8-AFE0-8F44-BEAE-FCC5BF41B26A}"/>
              </a:ext>
            </a:extLst>
          </p:cNvPr>
          <p:cNvSpPr>
            <a:spLocks noGrp="1"/>
          </p:cNvSpPr>
          <p:nvPr>
            <p:ph type="title"/>
          </p:nvPr>
        </p:nvSpPr>
        <p:spPr/>
        <p:txBody>
          <a:bodyPr/>
          <a:lstStyle/>
          <a:p>
            <a:r>
              <a:rPr lang="en-US" dirty="0"/>
              <a:t>Thank you!</a:t>
            </a:r>
          </a:p>
        </p:txBody>
      </p:sp>
      <p:sp>
        <p:nvSpPr>
          <p:cNvPr id="12" name="TextBox 11">
            <a:extLst>
              <a:ext uri="{FF2B5EF4-FFF2-40B4-BE49-F238E27FC236}">
                <a16:creationId xmlns:a16="http://schemas.microsoft.com/office/drawing/2014/main" id="{F7EA8B86-79A3-9648-8022-AA874B0CA66B}"/>
              </a:ext>
            </a:extLst>
          </p:cNvPr>
          <p:cNvSpPr txBox="1"/>
          <p:nvPr/>
        </p:nvSpPr>
        <p:spPr>
          <a:xfrm>
            <a:off x="525376" y="6077296"/>
            <a:ext cx="3398687" cy="738664"/>
          </a:xfrm>
          <a:prstGeom prst="rect">
            <a:avLst/>
          </a:prstGeom>
          <a:noFill/>
        </p:spPr>
        <p:txBody>
          <a:bodyPr wrap="none" rtlCol="0">
            <a:spAutoFit/>
          </a:bodyPr>
          <a:lstStyle/>
          <a:p>
            <a:r>
              <a:rPr lang="en-US" sz="1400" b="1" dirty="0"/>
              <a:t>University of California, Berkeley</a:t>
            </a:r>
          </a:p>
          <a:p>
            <a:r>
              <a:rPr lang="en-US" sz="1400" dirty="0"/>
              <a:t>Department of Electrical Engineering </a:t>
            </a:r>
          </a:p>
          <a:p>
            <a:r>
              <a:rPr lang="en-US" sz="1400" dirty="0"/>
              <a:t>Energy Institute at the Haas Business School</a:t>
            </a:r>
          </a:p>
        </p:txBody>
      </p:sp>
      <p:sp>
        <p:nvSpPr>
          <p:cNvPr id="16" name="TextBox 15">
            <a:extLst>
              <a:ext uri="{FF2B5EF4-FFF2-40B4-BE49-F238E27FC236}">
                <a16:creationId xmlns:a16="http://schemas.microsoft.com/office/drawing/2014/main" id="{5E982D97-A3BB-0A4F-8218-D59B45300AD9}"/>
              </a:ext>
            </a:extLst>
          </p:cNvPr>
          <p:cNvSpPr txBox="1"/>
          <p:nvPr/>
        </p:nvSpPr>
        <p:spPr>
          <a:xfrm>
            <a:off x="4729771" y="6061392"/>
            <a:ext cx="2997808" cy="523220"/>
          </a:xfrm>
          <a:prstGeom prst="rect">
            <a:avLst/>
          </a:prstGeom>
          <a:noFill/>
        </p:spPr>
        <p:txBody>
          <a:bodyPr wrap="none" rtlCol="0">
            <a:spAutoFit/>
          </a:bodyPr>
          <a:lstStyle/>
          <a:p>
            <a:r>
              <a:rPr lang="en-US" sz="1400" b="1" dirty="0"/>
              <a:t>University of Massachusetts, Amherst</a:t>
            </a:r>
          </a:p>
          <a:p>
            <a:r>
              <a:rPr lang="en-US" sz="1400" dirty="0"/>
              <a:t>Department of Electrical Engineering</a:t>
            </a:r>
          </a:p>
        </p:txBody>
      </p:sp>
      <p:sp>
        <p:nvSpPr>
          <p:cNvPr id="20" name="Slide Number Placeholder 19">
            <a:extLst>
              <a:ext uri="{FF2B5EF4-FFF2-40B4-BE49-F238E27FC236}">
                <a16:creationId xmlns:a16="http://schemas.microsoft.com/office/drawing/2014/main" id="{B299BABC-5365-8745-A3BB-3BF5D48DB338}"/>
              </a:ext>
            </a:extLst>
          </p:cNvPr>
          <p:cNvSpPr>
            <a:spLocks noGrp="1"/>
          </p:cNvSpPr>
          <p:nvPr>
            <p:ph type="sldNum" sz="quarter" idx="12"/>
          </p:nvPr>
        </p:nvSpPr>
        <p:spPr>
          <a:xfrm>
            <a:off x="9149975" y="6356350"/>
            <a:ext cx="2743200" cy="365125"/>
          </a:xfrm>
        </p:spPr>
        <p:txBody>
          <a:bodyPr/>
          <a:lstStyle/>
          <a:p>
            <a:fld id="{A3A8CF9A-89C2-404D-8827-D018C76B10DE}" type="slidenum">
              <a:rPr lang="en-US" smtClean="0"/>
              <a:t>27</a:t>
            </a:fld>
            <a:endParaRPr lang="en-US"/>
          </a:p>
        </p:txBody>
      </p:sp>
      <p:sp>
        <p:nvSpPr>
          <p:cNvPr id="3" name="TextBox 2">
            <a:extLst>
              <a:ext uri="{FF2B5EF4-FFF2-40B4-BE49-F238E27FC236}">
                <a16:creationId xmlns:a16="http://schemas.microsoft.com/office/drawing/2014/main" id="{7BC55B6D-4FB5-0A40-9935-8D6FE03C3C43}"/>
              </a:ext>
            </a:extLst>
          </p:cNvPr>
          <p:cNvSpPr txBox="1"/>
          <p:nvPr/>
        </p:nvSpPr>
        <p:spPr>
          <a:xfrm>
            <a:off x="-32622" y="1040051"/>
            <a:ext cx="12259733" cy="1077218"/>
          </a:xfrm>
          <a:prstGeom prst="rect">
            <a:avLst/>
          </a:prstGeom>
          <a:noFill/>
        </p:spPr>
        <p:txBody>
          <a:bodyPr wrap="square" rtlCol="0">
            <a:spAutoFit/>
          </a:bodyPr>
          <a:lstStyle/>
          <a:p>
            <a:pPr algn="ctr"/>
            <a:r>
              <a:rPr lang="en-US" sz="3200" u="sng" dirty="0"/>
              <a:t>Hardware, Apps, and Surveys at Scale:</a:t>
            </a:r>
            <a:br>
              <a:rPr lang="en-US" sz="3200" u="sng" dirty="0"/>
            </a:br>
            <a:r>
              <a:rPr lang="en-US" sz="3200" u="sng" dirty="0"/>
              <a:t>Insights from Measuring Grid Reliability in Accra, Ghana</a:t>
            </a:r>
          </a:p>
        </p:txBody>
      </p:sp>
      <p:sp>
        <p:nvSpPr>
          <p:cNvPr id="15" name="Subtitle 2">
            <a:extLst>
              <a:ext uri="{FF2B5EF4-FFF2-40B4-BE49-F238E27FC236}">
                <a16:creationId xmlns:a16="http://schemas.microsoft.com/office/drawing/2014/main" id="{D4E1AF9D-14CA-B040-BBBF-9E7DDB0AAB4B}"/>
              </a:ext>
            </a:extLst>
          </p:cNvPr>
          <p:cNvSpPr txBox="1">
            <a:spLocks/>
          </p:cNvSpPr>
          <p:nvPr/>
        </p:nvSpPr>
        <p:spPr>
          <a:xfrm>
            <a:off x="1103381" y="2504877"/>
            <a:ext cx="10401450" cy="100019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Noah Klugman</a:t>
            </a:r>
            <a:r>
              <a:rPr lang="en-US" baseline="30000" dirty="0"/>
              <a:t>†</a:t>
            </a:r>
            <a:r>
              <a:rPr lang="en-US" dirty="0"/>
              <a:t>, Joshua Adkins</a:t>
            </a:r>
            <a:r>
              <a:rPr lang="en-US" baseline="30000" dirty="0"/>
              <a:t>†</a:t>
            </a:r>
            <a:r>
              <a:rPr lang="en-US" dirty="0"/>
              <a:t>, Susanna </a:t>
            </a:r>
            <a:r>
              <a:rPr lang="en-US" dirty="0" err="1"/>
              <a:t>Berkouwer</a:t>
            </a:r>
            <a:r>
              <a:rPr lang="en-US" baseline="30000" dirty="0"/>
              <a:t>†</a:t>
            </a:r>
            <a:r>
              <a:rPr lang="en-US" dirty="0"/>
              <a:t>, Kwame </a:t>
            </a:r>
            <a:r>
              <a:rPr lang="en-US" dirty="0" err="1"/>
              <a:t>Abrokwah</a:t>
            </a:r>
            <a:r>
              <a:rPr lang="en-US" dirty="0"/>
              <a:t>,</a:t>
            </a:r>
            <a:br>
              <a:rPr lang="en-US" dirty="0"/>
            </a:br>
            <a:r>
              <a:rPr lang="en-US" dirty="0"/>
              <a:t>Ivan </a:t>
            </a:r>
            <a:r>
              <a:rPr lang="en-US" dirty="0" err="1"/>
              <a:t>Bobashev</a:t>
            </a:r>
            <a:r>
              <a:rPr lang="en-US" baseline="30000" dirty="0"/>
              <a:t>†</a:t>
            </a:r>
            <a:r>
              <a:rPr lang="en-US" dirty="0"/>
              <a:t>, Pat </a:t>
            </a:r>
            <a:r>
              <a:rPr lang="en-US" dirty="0" err="1"/>
              <a:t>Pannuto</a:t>
            </a:r>
            <a:r>
              <a:rPr lang="en-US" i="1" baseline="30000" dirty="0"/>
              <a:t>‡</a:t>
            </a:r>
            <a:r>
              <a:rPr lang="en-US" dirty="0"/>
              <a:t>, Matthew </a:t>
            </a:r>
            <a:r>
              <a:rPr lang="en-US" dirty="0" err="1"/>
              <a:t>Podolsky</a:t>
            </a:r>
            <a:r>
              <a:rPr lang="en-US" baseline="30000" dirty="0"/>
              <a:t>†</a:t>
            </a:r>
            <a:r>
              <a:rPr lang="en-US" dirty="0"/>
              <a:t>, Aldo </a:t>
            </a:r>
            <a:r>
              <a:rPr lang="en-US" dirty="0" err="1"/>
              <a:t>Suseno</a:t>
            </a:r>
            <a:r>
              <a:rPr lang="en-US" baseline="30000" dirty="0"/>
              <a:t>†</a:t>
            </a:r>
            <a:r>
              <a:rPr lang="en-US" dirty="0"/>
              <a:t>, </a:t>
            </a:r>
            <a:r>
              <a:rPr lang="en-US" dirty="0" err="1"/>
              <a:t>Revati</a:t>
            </a:r>
            <a:r>
              <a:rPr lang="en-US" dirty="0"/>
              <a:t> </a:t>
            </a:r>
            <a:r>
              <a:rPr lang="en-US" dirty="0" err="1"/>
              <a:t>Thatte</a:t>
            </a:r>
            <a:r>
              <a:rPr lang="en-US" baseline="30000" dirty="0"/>
              <a:t>†</a:t>
            </a:r>
            <a:r>
              <a:rPr lang="en-US" dirty="0"/>
              <a:t>, Catherine Wolfram</a:t>
            </a:r>
            <a:r>
              <a:rPr lang="en-US" baseline="30000" dirty="0"/>
              <a:t>†</a:t>
            </a:r>
            <a:r>
              <a:rPr lang="en-US" dirty="0"/>
              <a:t>, Jay Taneja</a:t>
            </a:r>
            <a:r>
              <a:rPr lang="en-US" baseline="30000" dirty="0"/>
              <a:t>*</a:t>
            </a:r>
            <a:r>
              <a:rPr lang="en-US" dirty="0"/>
              <a:t>, and Prabal Dutta</a:t>
            </a:r>
            <a:r>
              <a:rPr lang="en-US" baseline="30000" dirty="0"/>
              <a:t>†</a:t>
            </a:r>
            <a:endParaRPr lang="en-US" dirty="0"/>
          </a:p>
          <a:p>
            <a:endParaRPr lang="en-US" dirty="0"/>
          </a:p>
        </p:txBody>
      </p:sp>
      <p:sp>
        <p:nvSpPr>
          <p:cNvPr id="13" name="TextBox 12">
            <a:extLst>
              <a:ext uri="{FF2B5EF4-FFF2-40B4-BE49-F238E27FC236}">
                <a16:creationId xmlns:a16="http://schemas.microsoft.com/office/drawing/2014/main" id="{02913EAA-2B62-B54A-8A4C-468175E706A6}"/>
              </a:ext>
            </a:extLst>
          </p:cNvPr>
          <p:cNvSpPr txBox="1"/>
          <p:nvPr/>
        </p:nvSpPr>
        <p:spPr>
          <a:xfrm>
            <a:off x="1266983" y="4794572"/>
            <a:ext cx="294942" cy="523220"/>
          </a:xfrm>
          <a:prstGeom prst="rect">
            <a:avLst/>
          </a:prstGeom>
          <a:noFill/>
        </p:spPr>
        <p:txBody>
          <a:bodyPr wrap="square" rtlCol="0">
            <a:spAutoFit/>
          </a:bodyPr>
          <a:lstStyle/>
          <a:p>
            <a:r>
              <a:rPr lang="en-US" sz="2800" baseline="30000" dirty="0"/>
              <a:t>†</a:t>
            </a:r>
            <a:endParaRPr lang="en-US" sz="2800" dirty="0"/>
          </a:p>
        </p:txBody>
      </p:sp>
      <p:sp>
        <p:nvSpPr>
          <p:cNvPr id="14" name="TextBox 13">
            <a:extLst>
              <a:ext uri="{FF2B5EF4-FFF2-40B4-BE49-F238E27FC236}">
                <a16:creationId xmlns:a16="http://schemas.microsoft.com/office/drawing/2014/main" id="{C34213DF-43A7-5F49-AD9D-54751979F1F4}"/>
              </a:ext>
            </a:extLst>
          </p:cNvPr>
          <p:cNvSpPr txBox="1"/>
          <p:nvPr/>
        </p:nvSpPr>
        <p:spPr>
          <a:xfrm>
            <a:off x="5427738" y="4836131"/>
            <a:ext cx="294942" cy="523220"/>
          </a:xfrm>
          <a:prstGeom prst="rect">
            <a:avLst/>
          </a:prstGeom>
          <a:noFill/>
        </p:spPr>
        <p:txBody>
          <a:bodyPr wrap="square" rtlCol="0">
            <a:spAutoFit/>
          </a:bodyPr>
          <a:lstStyle/>
          <a:p>
            <a:r>
              <a:rPr lang="en-US" sz="2800" baseline="30000" dirty="0"/>
              <a:t>*</a:t>
            </a:r>
            <a:endParaRPr lang="en-US" sz="2800" dirty="0"/>
          </a:p>
        </p:txBody>
      </p:sp>
      <p:pic>
        <p:nvPicPr>
          <p:cNvPr id="17" name="Picture 2" descr="Image result for umass amherst logo">
            <a:extLst>
              <a:ext uri="{FF2B5EF4-FFF2-40B4-BE49-F238E27FC236}">
                <a16:creationId xmlns:a16="http://schemas.microsoft.com/office/drawing/2014/main" id="{EF7AE263-055B-5F4D-9C11-7A3F9A4B8E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75209" y="5012795"/>
            <a:ext cx="1041581" cy="1064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uc berkeley logo">
            <a:extLst>
              <a:ext uri="{FF2B5EF4-FFF2-40B4-BE49-F238E27FC236}">
                <a16:creationId xmlns:a16="http://schemas.microsoft.com/office/drawing/2014/main" id="{306479B4-CA15-7947-83A6-6201EB82CE3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3536" y="5015657"/>
            <a:ext cx="1045735" cy="10457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C792139-1A5C-1546-A204-8B0A1AC28604}"/>
              </a:ext>
            </a:extLst>
          </p:cNvPr>
          <p:cNvPicPr>
            <a:picLocks noChangeAspect="1"/>
          </p:cNvPicPr>
          <p:nvPr/>
        </p:nvPicPr>
        <p:blipFill>
          <a:blip r:embed="rId5"/>
          <a:stretch>
            <a:fillRect/>
          </a:stretch>
        </p:blipFill>
        <p:spPr>
          <a:xfrm>
            <a:off x="9430750" y="4862639"/>
            <a:ext cx="1214657" cy="1214657"/>
          </a:xfrm>
          <a:prstGeom prst="rect">
            <a:avLst/>
          </a:prstGeom>
        </p:spPr>
      </p:pic>
      <p:sp>
        <p:nvSpPr>
          <p:cNvPr id="23" name="TextBox 22">
            <a:extLst>
              <a:ext uri="{FF2B5EF4-FFF2-40B4-BE49-F238E27FC236}">
                <a16:creationId xmlns:a16="http://schemas.microsoft.com/office/drawing/2014/main" id="{03F59EFF-A132-5042-BD29-9442F503808D}"/>
              </a:ext>
            </a:extLst>
          </p:cNvPr>
          <p:cNvSpPr txBox="1"/>
          <p:nvPr/>
        </p:nvSpPr>
        <p:spPr>
          <a:xfrm>
            <a:off x="9342824" y="4428978"/>
            <a:ext cx="303288" cy="523220"/>
          </a:xfrm>
          <a:prstGeom prst="rect">
            <a:avLst/>
          </a:prstGeom>
          <a:noFill/>
        </p:spPr>
        <p:txBody>
          <a:bodyPr wrap="none" rtlCol="0">
            <a:spAutoFit/>
          </a:bodyPr>
          <a:lstStyle/>
          <a:p>
            <a:r>
              <a:rPr lang="en-US" sz="2800" i="1" baseline="30000" dirty="0"/>
              <a:t>‡</a:t>
            </a:r>
            <a:endParaRPr lang="en-US" sz="2800" dirty="0"/>
          </a:p>
        </p:txBody>
      </p:sp>
      <p:sp>
        <p:nvSpPr>
          <p:cNvPr id="26" name="TextBox 25">
            <a:extLst>
              <a:ext uri="{FF2B5EF4-FFF2-40B4-BE49-F238E27FC236}">
                <a16:creationId xmlns:a16="http://schemas.microsoft.com/office/drawing/2014/main" id="{3C50A530-621A-8A40-BFCB-474B839C9273}"/>
              </a:ext>
            </a:extLst>
          </p:cNvPr>
          <p:cNvSpPr txBox="1"/>
          <p:nvPr/>
        </p:nvSpPr>
        <p:spPr>
          <a:xfrm>
            <a:off x="8630262" y="6081455"/>
            <a:ext cx="2874569" cy="523220"/>
          </a:xfrm>
          <a:prstGeom prst="rect">
            <a:avLst/>
          </a:prstGeom>
          <a:noFill/>
        </p:spPr>
        <p:txBody>
          <a:bodyPr wrap="none" rtlCol="0">
            <a:spAutoFit/>
          </a:bodyPr>
          <a:lstStyle/>
          <a:p>
            <a:r>
              <a:rPr lang="en-US" sz="1400" b="1" dirty="0"/>
              <a:t>University of California, San Diego</a:t>
            </a:r>
          </a:p>
          <a:p>
            <a:r>
              <a:rPr lang="en-US" sz="1400" dirty="0"/>
              <a:t>Department of Electrical Engineering</a:t>
            </a:r>
          </a:p>
        </p:txBody>
      </p:sp>
      <p:sp>
        <p:nvSpPr>
          <p:cNvPr id="4" name="TextBox 3">
            <a:extLst>
              <a:ext uri="{FF2B5EF4-FFF2-40B4-BE49-F238E27FC236}">
                <a16:creationId xmlns:a16="http://schemas.microsoft.com/office/drawing/2014/main" id="{A10111E9-D2C2-FF4B-BC37-A1B93067D7D8}"/>
              </a:ext>
            </a:extLst>
          </p:cNvPr>
          <p:cNvSpPr txBox="1"/>
          <p:nvPr/>
        </p:nvSpPr>
        <p:spPr>
          <a:xfrm>
            <a:off x="4190990" y="3497153"/>
            <a:ext cx="3810017" cy="1384995"/>
          </a:xfrm>
          <a:prstGeom prst="rect">
            <a:avLst/>
          </a:prstGeom>
          <a:noFill/>
        </p:spPr>
        <p:txBody>
          <a:bodyPr wrap="none" rtlCol="0">
            <a:spAutoFit/>
          </a:bodyPr>
          <a:lstStyle/>
          <a:p>
            <a:pPr algn="ctr"/>
            <a:r>
              <a:rPr lang="en-US" sz="2800" dirty="0">
                <a:solidFill>
                  <a:schemeClr val="accent1"/>
                </a:solidFill>
              </a:rPr>
              <a:t>JOIN DUMSORWATCH!!!</a:t>
            </a:r>
          </a:p>
          <a:p>
            <a:pPr algn="ctr"/>
            <a:r>
              <a:rPr lang="en-US" sz="2800" dirty="0" err="1">
                <a:solidFill>
                  <a:schemeClr val="accent1"/>
                </a:solidFill>
              </a:rPr>
              <a:t>nklugman@berkeley.edu</a:t>
            </a:r>
            <a:endParaRPr lang="en-US" sz="2800" dirty="0">
              <a:solidFill>
                <a:schemeClr val="accent1"/>
              </a:solidFill>
            </a:endParaRPr>
          </a:p>
          <a:p>
            <a:pPr algn="ctr"/>
            <a:r>
              <a:rPr lang="en-US" sz="2800" dirty="0" err="1">
                <a:solidFill>
                  <a:schemeClr val="accent1"/>
                </a:solidFill>
              </a:rPr>
              <a:t>noahklugman.com</a:t>
            </a:r>
            <a:endParaRPr lang="en-US" sz="2800" dirty="0">
              <a:solidFill>
                <a:schemeClr val="accent1"/>
              </a:solidFill>
            </a:endParaRPr>
          </a:p>
        </p:txBody>
      </p:sp>
    </p:spTree>
    <p:extLst>
      <p:ext uri="{BB962C8B-B14F-4D97-AF65-F5344CB8AC3E}">
        <p14:creationId xmlns:p14="http://schemas.microsoft.com/office/powerpoint/2010/main" val="2392688560"/>
      </p:ext>
    </p:extLst>
  </p:cSld>
  <p:clrMapOvr>
    <a:masterClrMapping/>
  </p:clrMapOvr>
  <mc:AlternateContent xmlns:mc="http://schemas.openxmlformats.org/markup-compatibility/2006" xmlns:p14="http://schemas.microsoft.com/office/powerpoint/2010/main">
    <mc:Choice Requires="p14">
      <p:transition spd="slow" p14:dur="2000" advTm="3928"/>
    </mc:Choice>
    <mc:Fallback xmlns="">
      <p:transition spd="slow" advTm="392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E946D-15AF-6D47-80AC-66A34F5AE058}"/>
              </a:ext>
            </a:extLst>
          </p:cNvPr>
          <p:cNvSpPr>
            <a:spLocks noGrp="1"/>
          </p:cNvSpPr>
          <p:nvPr>
            <p:ph type="title"/>
          </p:nvPr>
        </p:nvSpPr>
        <p:spPr>
          <a:xfrm>
            <a:off x="315265" y="141010"/>
            <a:ext cx="11577910" cy="1325563"/>
          </a:xfrm>
        </p:spPr>
        <p:txBody>
          <a:bodyPr>
            <a:normAutofit/>
          </a:bodyPr>
          <a:lstStyle/>
          <a:p>
            <a:r>
              <a:rPr lang="en-US" dirty="0"/>
              <a:t>Deployment Methodology</a:t>
            </a:r>
          </a:p>
        </p:txBody>
      </p:sp>
      <p:sp>
        <p:nvSpPr>
          <p:cNvPr id="4" name="Slide Number Placeholder 3">
            <a:extLst>
              <a:ext uri="{FF2B5EF4-FFF2-40B4-BE49-F238E27FC236}">
                <a16:creationId xmlns:a16="http://schemas.microsoft.com/office/drawing/2014/main" id="{70866213-7DAA-FB47-A4E0-0E6DDC2A6D20}"/>
              </a:ext>
            </a:extLst>
          </p:cNvPr>
          <p:cNvSpPr>
            <a:spLocks noGrp="1"/>
          </p:cNvSpPr>
          <p:nvPr>
            <p:ph type="sldNum" sz="quarter" idx="12"/>
          </p:nvPr>
        </p:nvSpPr>
        <p:spPr>
          <a:xfrm>
            <a:off x="9149975" y="6356350"/>
            <a:ext cx="2743200" cy="365125"/>
          </a:xfrm>
        </p:spPr>
        <p:txBody>
          <a:bodyPr/>
          <a:lstStyle/>
          <a:p>
            <a:fld id="{A3A8CF9A-89C2-404D-8827-D018C76B10DE}" type="slidenum">
              <a:rPr lang="en-US" smtClean="0"/>
              <a:t>3</a:t>
            </a:fld>
            <a:endParaRPr lang="en-US"/>
          </a:p>
        </p:txBody>
      </p:sp>
      <p:pic>
        <p:nvPicPr>
          <p:cNvPr id="2050" name="Picture 2" descr="https://lh6.googleusercontent.com/A0ZY8pQx-1k9Y_Av5n456o4T8ps5FGIk2UWgyRy7VVGOGfIdsv-tudWzueC-dtBJiM925z4bAuujevbo-eNRPNazxaZhoI9U7boRY3pvyUixKfjdbadrf3ytyDmXldLJ8nf_qboaL_8">
            <a:extLst>
              <a:ext uri="{FF2B5EF4-FFF2-40B4-BE49-F238E27FC236}">
                <a16:creationId xmlns:a16="http://schemas.microsoft.com/office/drawing/2014/main" id="{BDB5EBCD-231A-E84D-8951-6F85CB373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091" y="2644203"/>
            <a:ext cx="1696092" cy="16960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lh5.googleusercontent.com/sOAGdOBGc4K7-ifmCl8iwH-GW-HpaLiwDowqaFurp3jnUH6AuQBBtDcsoTSpzR2os8j9SGFvSZrfJKOBYOCbaDOsuyJvIPj9mOUUS8Zy0X-6vlf-HwhPvySPyKzbJAEtrNlQ5-lgwpE">
            <a:extLst>
              <a:ext uri="{FF2B5EF4-FFF2-40B4-BE49-F238E27FC236}">
                <a16:creationId xmlns:a16="http://schemas.microsoft.com/office/drawing/2014/main" id="{8929932F-B006-594E-B63D-18F6A1784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213" y="2621124"/>
            <a:ext cx="2010723" cy="1585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015D953-8F67-3247-8E83-2DA3984B71C0}"/>
              </a:ext>
            </a:extLst>
          </p:cNvPr>
          <p:cNvPicPr>
            <a:picLocks noChangeAspect="1"/>
          </p:cNvPicPr>
          <p:nvPr/>
        </p:nvPicPr>
        <p:blipFill>
          <a:blip r:embed="rId5"/>
          <a:stretch>
            <a:fillRect/>
          </a:stretch>
        </p:blipFill>
        <p:spPr>
          <a:xfrm>
            <a:off x="8561173" y="2010445"/>
            <a:ext cx="1835925" cy="1835925"/>
          </a:xfrm>
          <a:prstGeom prst="rect">
            <a:avLst/>
          </a:prstGeom>
        </p:spPr>
      </p:pic>
      <p:pic>
        <p:nvPicPr>
          <p:cNvPr id="7" name="Picture 6">
            <a:extLst>
              <a:ext uri="{FF2B5EF4-FFF2-40B4-BE49-F238E27FC236}">
                <a16:creationId xmlns:a16="http://schemas.microsoft.com/office/drawing/2014/main" id="{DF07CA4A-682A-544A-8CFF-E53C2F8D0D00}"/>
              </a:ext>
            </a:extLst>
          </p:cNvPr>
          <p:cNvPicPr>
            <a:picLocks noChangeAspect="1"/>
          </p:cNvPicPr>
          <p:nvPr/>
        </p:nvPicPr>
        <p:blipFill>
          <a:blip r:embed="rId6"/>
          <a:stretch>
            <a:fillRect/>
          </a:stretch>
        </p:blipFill>
        <p:spPr>
          <a:xfrm>
            <a:off x="6262535" y="2648881"/>
            <a:ext cx="1325563" cy="1325563"/>
          </a:xfrm>
          <a:prstGeom prst="rect">
            <a:avLst/>
          </a:prstGeom>
        </p:spPr>
      </p:pic>
      <p:sp>
        <p:nvSpPr>
          <p:cNvPr id="6" name="TextBox 5">
            <a:extLst>
              <a:ext uri="{FF2B5EF4-FFF2-40B4-BE49-F238E27FC236}">
                <a16:creationId xmlns:a16="http://schemas.microsoft.com/office/drawing/2014/main" id="{3EC46942-8B6E-0146-942B-95EC534D6A7E}"/>
              </a:ext>
            </a:extLst>
          </p:cNvPr>
          <p:cNvSpPr txBox="1"/>
          <p:nvPr/>
        </p:nvSpPr>
        <p:spPr>
          <a:xfrm>
            <a:off x="3176675" y="4249740"/>
            <a:ext cx="686406" cy="461665"/>
          </a:xfrm>
          <a:prstGeom prst="rect">
            <a:avLst/>
          </a:prstGeom>
          <a:noFill/>
        </p:spPr>
        <p:txBody>
          <a:bodyPr wrap="none" rtlCol="0">
            <a:spAutoFit/>
          </a:bodyPr>
          <a:lstStyle/>
          <a:p>
            <a:r>
              <a:rPr lang="en-US" sz="2400" dirty="0"/>
              <a:t>App</a:t>
            </a:r>
          </a:p>
        </p:txBody>
      </p:sp>
      <p:sp>
        <p:nvSpPr>
          <p:cNvPr id="11" name="TextBox 10">
            <a:extLst>
              <a:ext uri="{FF2B5EF4-FFF2-40B4-BE49-F238E27FC236}">
                <a16:creationId xmlns:a16="http://schemas.microsoft.com/office/drawing/2014/main" id="{7AED161B-D8A0-804C-91CF-C04CD92FA963}"/>
              </a:ext>
            </a:extLst>
          </p:cNvPr>
          <p:cNvSpPr txBox="1"/>
          <p:nvPr/>
        </p:nvSpPr>
        <p:spPr>
          <a:xfrm>
            <a:off x="4397740" y="4213277"/>
            <a:ext cx="1390124" cy="461665"/>
          </a:xfrm>
          <a:prstGeom prst="rect">
            <a:avLst/>
          </a:prstGeom>
          <a:noFill/>
        </p:spPr>
        <p:txBody>
          <a:bodyPr wrap="none" rtlCol="0">
            <a:spAutoFit/>
          </a:bodyPr>
          <a:lstStyle/>
          <a:p>
            <a:r>
              <a:rPr lang="en-US" sz="2400" dirty="0"/>
              <a:t>Plug Load</a:t>
            </a:r>
          </a:p>
        </p:txBody>
      </p:sp>
      <p:sp>
        <p:nvSpPr>
          <p:cNvPr id="12" name="TextBox 11">
            <a:extLst>
              <a:ext uri="{FF2B5EF4-FFF2-40B4-BE49-F238E27FC236}">
                <a16:creationId xmlns:a16="http://schemas.microsoft.com/office/drawing/2014/main" id="{74F7DC5B-6780-D046-9A5C-0906E1A4AB42}"/>
              </a:ext>
            </a:extLst>
          </p:cNvPr>
          <p:cNvSpPr txBox="1"/>
          <p:nvPr/>
        </p:nvSpPr>
        <p:spPr>
          <a:xfrm>
            <a:off x="6322523" y="4176813"/>
            <a:ext cx="1025794" cy="461665"/>
          </a:xfrm>
          <a:prstGeom prst="rect">
            <a:avLst/>
          </a:prstGeom>
          <a:noFill/>
        </p:spPr>
        <p:txBody>
          <a:bodyPr wrap="none" rtlCol="0">
            <a:spAutoFit/>
          </a:bodyPr>
          <a:lstStyle/>
          <a:p>
            <a:r>
              <a:rPr lang="en-US" sz="2400" dirty="0"/>
              <a:t>Survey</a:t>
            </a:r>
          </a:p>
        </p:txBody>
      </p:sp>
      <p:sp>
        <p:nvSpPr>
          <p:cNvPr id="13" name="TextBox 12">
            <a:extLst>
              <a:ext uri="{FF2B5EF4-FFF2-40B4-BE49-F238E27FC236}">
                <a16:creationId xmlns:a16="http://schemas.microsoft.com/office/drawing/2014/main" id="{E6300285-2DE4-3744-93BC-F37AB8B80232}"/>
              </a:ext>
            </a:extLst>
          </p:cNvPr>
          <p:cNvSpPr txBox="1"/>
          <p:nvPr/>
        </p:nvSpPr>
        <p:spPr>
          <a:xfrm>
            <a:off x="3944042" y="1789806"/>
            <a:ext cx="1947008" cy="523220"/>
          </a:xfrm>
          <a:prstGeom prst="rect">
            <a:avLst/>
          </a:prstGeom>
          <a:noFill/>
        </p:spPr>
        <p:txBody>
          <a:bodyPr wrap="none" rtlCol="0">
            <a:spAutoFit/>
          </a:bodyPr>
          <a:lstStyle/>
          <a:p>
            <a:r>
              <a:rPr lang="en-US" sz="2800" u="sng" dirty="0"/>
              <a:t>Instruments</a:t>
            </a:r>
          </a:p>
        </p:txBody>
      </p:sp>
      <p:sp>
        <p:nvSpPr>
          <p:cNvPr id="14" name="TextBox 13">
            <a:extLst>
              <a:ext uri="{FF2B5EF4-FFF2-40B4-BE49-F238E27FC236}">
                <a16:creationId xmlns:a16="http://schemas.microsoft.com/office/drawing/2014/main" id="{85B80436-D03C-A24D-98CD-D7FE15C7CFAB}"/>
              </a:ext>
            </a:extLst>
          </p:cNvPr>
          <p:cNvSpPr txBox="1"/>
          <p:nvPr/>
        </p:nvSpPr>
        <p:spPr>
          <a:xfrm>
            <a:off x="7986736" y="1728412"/>
            <a:ext cx="3058979" cy="523220"/>
          </a:xfrm>
          <a:prstGeom prst="rect">
            <a:avLst/>
          </a:prstGeom>
          <a:noFill/>
        </p:spPr>
        <p:txBody>
          <a:bodyPr wrap="none" rtlCol="0">
            <a:spAutoFit/>
          </a:bodyPr>
          <a:lstStyle/>
          <a:p>
            <a:r>
              <a:rPr lang="en-US" sz="2800" u="sng" dirty="0"/>
              <a:t>Supporting Services</a:t>
            </a:r>
          </a:p>
        </p:txBody>
      </p:sp>
      <p:sp>
        <p:nvSpPr>
          <p:cNvPr id="9" name="TextBox 8">
            <a:extLst>
              <a:ext uri="{FF2B5EF4-FFF2-40B4-BE49-F238E27FC236}">
                <a16:creationId xmlns:a16="http://schemas.microsoft.com/office/drawing/2014/main" id="{BB5C73C2-4AA2-E243-8983-93FA13BF0823}"/>
              </a:ext>
            </a:extLst>
          </p:cNvPr>
          <p:cNvSpPr txBox="1"/>
          <p:nvPr/>
        </p:nvSpPr>
        <p:spPr>
          <a:xfrm>
            <a:off x="8727753" y="4186156"/>
            <a:ext cx="1956256" cy="830997"/>
          </a:xfrm>
          <a:prstGeom prst="rect">
            <a:avLst/>
          </a:prstGeom>
          <a:noFill/>
        </p:spPr>
        <p:txBody>
          <a:bodyPr wrap="square" rtlCol="0">
            <a:spAutoFit/>
          </a:bodyPr>
          <a:lstStyle/>
          <a:p>
            <a:pPr algn="ctr"/>
            <a:r>
              <a:rPr lang="en-US" sz="2400" dirty="0"/>
              <a:t>Deployment Management</a:t>
            </a:r>
          </a:p>
        </p:txBody>
      </p:sp>
      <p:sp>
        <p:nvSpPr>
          <p:cNvPr id="16" name="TextBox 15">
            <a:extLst>
              <a:ext uri="{FF2B5EF4-FFF2-40B4-BE49-F238E27FC236}">
                <a16:creationId xmlns:a16="http://schemas.microsoft.com/office/drawing/2014/main" id="{780210BE-D79D-0042-BFAB-F557A3660D21}"/>
              </a:ext>
            </a:extLst>
          </p:cNvPr>
          <p:cNvSpPr txBox="1"/>
          <p:nvPr/>
        </p:nvSpPr>
        <p:spPr>
          <a:xfrm>
            <a:off x="7288708" y="4186157"/>
            <a:ext cx="1530626" cy="830997"/>
          </a:xfrm>
          <a:prstGeom prst="rect">
            <a:avLst/>
          </a:prstGeom>
          <a:noFill/>
        </p:spPr>
        <p:txBody>
          <a:bodyPr wrap="square" rtlCol="0">
            <a:spAutoFit/>
          </a:bodyPr>
          <a:lstStyle/>
          <a:p>
            <a:pPr algn="ctr"/>
            <a:r>
              <a:rPr lang="en-US" sz="2400" dirty="0"/>
              <a:t>Incentive System</a:t>
            </a:r>
          </a:p>
        </p:txBody>
      </p:sp>
      <p:sp>
        <p:nvSpPr>
          <p:cNvPr id="17" name="TextBox 16">
            <a:extLst>
              <a:ext uri="{FF2B5EF4-FFF2-40B4-BE49-F238E27FC236}">
                <a16:creationId xmlns:a16="http://schemas.microsoft.com/office/drawing/2014/main" id="{3C41856D-AA0E-1F4D-99F2-E81E1CC67BEC}"/>
              </a:ext>
            </a:extLst>
          </p:cNvPr>
          <p:cNvSpPr txBox="1"/>
          <p:nvPr/>
        </p:nvSpPr>
        <p:spPr>
          <a:xfrm>
            <a:off x="10389909" y="4186156"/>
            <a:ext cx="1956256" cy="830997"/>
          </a:xfrm>
          <a:prstGeom prst="rect">
            <a:avLst/>
          </a:prstGeom>
          <a:noFill/>
        </p:spPr>
        <p:txBody>
          <a:bodyPr wrap="square" rtlCol="0">
            <a:spAutoFit/>
          </a:bodyPr>
          <a:lstStyle/>
          <a:p>
            <a:pPr algn="ctr"/>
            <a:r>
              <a:rPr lang="en-US" sz="2400" dirty="0"/>
              <a:t>Data Insight System</a:t>
            </a:r>
          </a:p>
        </p:txBody>
      </p:sp>
      <p:cxnSp>
        <p:nvCxnSpPr>
          <p:cNvPr id="18" name="Straight Arrow Connector 17">
            <a:extLst>
              <a:ext uri="{FF2B5EF4-FFF2-40B4-BE49-F238E27FC236}">
                <a16:creationId xmlns:a16="http://schemas.microsoft.com/office/drawing/2014/main" id="{745DBCF4-8B95-004B-BCD8-DF23B48500EE}"/>
              </a:ext>
            </a:extLst>
          </p:cNvPr>
          <p:cNvCxnSpPr>
            <a:cxnSpLocks/>
          </p:cNvCxnSpPr>
          <p:nvPr/>
        </p:nvCxnSpPr>
        <p:spPr>
          <a:xfrm flipV="1">
            <a:off x="8335257" y="2944448"/>
            <a:ext cx="944285" cy="1259124"/>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894B6D-1FAC-A84A-BC32-9C98DC2F1197}"/>
              </a:ext>
            </a:extLst>
          </p:cNvPr>
          <p:cNvCxnSpPr>
            <a:cxnSpLocks/>
          </p:cNvCxnSpPr>
          <p:nvPr/>
        </p:nvCxnSpPr>
        <p:spPr>
          <a:xfrm flipH="1" flipV="1">
            <a:off x="9516226" y="2967416"/>
            <a:ext cx="1" cy="125912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5067560-E08A-FC42-BFBD-DCF8AB4DBE87}"/>
              </a:ext>
            </a:extLst>
          </p:cNvPr>
          <p:cNvCxnSpPr>
            <a:cxnSpLocks/>
          </p:cNvCxnSpPr>
          <p:nvPr/>
        </p:nvCxnSpPr>
        <p:spPr>
          <a:xfrm flipH="1" flipV="1">
            <a:off x="9665184" y="2967416"/>
            <a:ext cx="1553896" cy="121318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945C1B-A1D5-7249-9564-A7B21D031FCF}"/>
              </a:ext>
            </a:extLst>
          </p:cNvPr>
          <p:cNvSpPr txBox="1"/>
          <p:nvPr/>
        </p:nvSpPr>
        <p:spPr>
          <a:xfrm>
            <a:off x="2996231" y="4671473"/>
            <a:ext cx="1401409" cy="923330"/>
          </a:xfrm>
          <a:prstGeom prst="rect">
            <a:avLst/>
          </a:prstGeom>
          <a:noFill/>
        </p:spPr>
        <p:txBody>
          <a:bodyPr wrap="none" rtlCol="0">
            <a:spAutoFit/>
          </a:bodyPr>
          <a:lstStyle/>
          <a:p>
            <a:r>
              <a:rPr lang="en-US" dirty="0"/>
              <a:t>Location, </a:t>
            </a:r>
            <a:br>
              <a:rPr lang="en-US" dirty="0"/>
            </a:br>
            <a:r>
              <a:rPr lang="en-US" dirty="0"/>
              <a:t>Power state, </a:t>
            </a:r>
            <a:br>
              <a:rPr lang="en-US" dirty="0"/>
            </a:br>
            <a:r>
              <a:rPr lang="en-US" dirty="0"/>
              <a:t>Time</a:t>
            </a:r>
          </a:p>
        </p:txBody>
      </p:sp>
      <p:sp>
        <p:nvSpPr>
          <p:cNvPr id="23" name="TextBox 22">
            <a:extLst>
              <a:ext uri="{FF2B5EF4-FFF2-40B4-BE49-F238E27FC236}">
                <a16:creationId xmlns:a16="http://schemas.microsoft.com/office/drawing/2014/main" id="{F3D8F001-7FEF-6345-8F9C-B4D4A320F151}"/>
              </a:ext>
            </a:extLst>
          </p:cNvPr>
          <p:cNvSpPr txBox="1"/>
          <p:nvPr/>
        </p:nvSpPr>
        <p:spPr>
          <a:xfrm>
            <a:off x="4566266" y="4614578"/>
            <a:ext cx="1401409" cy="1477328"/>
          </a:xfrm>
          <a:prstGeom prst="rect">
            <a:avLst/>
          </a:prstGeom>
          <a:noFill/>
        </p:spPr>
        <p:txBody>
          <a:bodyPr wrap="none" rtlCol="0">
            <a:spAutoFit/>
          </a:bodyPr>
          <a:lstStyle/>
          <a:p>
            <a:r>
              <a:rPr lang="en-US" dirty="0"/>
              <a:t>Location, </a:t>
            </a:r>
            <a:br>
              <a:rPr lang="en-US" dirty="0"/>
            </a:br>
            <a:r>
              <a:rPr lang="en-US" dirty="0"/>
              <a:t>Power state, </a:t>
            </a:r>
            <a:br>
              <a:rPr lang="en-US" dirty="0"/>
            </a:br>
            <a:r>
              <a:rPr lang="en-US" dirty="0"/>
              <a:t>Time,</a:t>
            </a:r>
          </a:p>
          <a:p>
            <a:r>
              <a:rPr lang="en-US" dirty="0"/>
              <a:t>Voltage,</a:t>
            </a:r>
            <a:br>
              <a:rPr lang="en-US" dirty="0"/>
            </a:br>
            <a:r>
              <a:rPr lang="en-US" dirty="0"/>
              <a:t>Frequency</a:t>
            </a:r>
          </a:p>
        </p:txBody>
      </p:sp>
      <p:sp>
        <p:nvSpPr>
          <p:cNvPr id="26" name="TextBox 25">
            <a:extLst>
              <a:ext uri="{FF2B5EF4-FFF2-40B4-BE49-F238E27FC236}">
                <a16:creationId xmlns:a16="http://schemas.microsoft.com/office/drawing/2014/main" id="{0A8811CC-CAAD-C544-BBF6-288E82F85DA4}"/>
              </a:ext>
            </a:extLst>
          </p:cNvPr>
          <p:cNvSpPr txBox="1"/>
          <p:nvPr/>
        </p:nvSpPr>
        <p:spPr>
          <a:xfrm>
            <a:off x="253568" y="1789806"/>
            <a:ext cx="2382319" cy="523220"/>
          </a:xfrm>
          <a:prstGeom prst="rect">
            <a:avLst/>
          </a:prstGeom>
          <a:noFill/>
        </p:spPr>
        <p:txBody>
          <a:bodyPr wrap="none" rtlCol="0">
            <a:spAutoFit/>
          </a:bodyPr>
          <a:lstStyle/>
          <a:p>
            <a:r>
              <a:rPr lang="en-US" sz="2800" u="sng" dirty="0"/>
              <a:t>Measurements</a:t>
            </a:r>
          </a:p>
        </p:txBody>
      </p:sp>
      <p:sp>
        <p:nvSpPr>
          <p:cNvPr id="24" name="TextBox 23">
            <a:extLst>
              <a:ext uri="{FF2B5EF4-FFF2-40B4-BE49-F238E27FC236}">
                <a16:creationId xmlns:a16="http://schemas.microsoft.com/office/drawing/2014/main" id="{4147AC9A-2C96-774C-A53A-8BAC2538A010}"/>
              </a:ext>
            </a:extLst>
          </p:cNvPr>
          <p:cNvSpPr txBox="1"/>
          <p:nvPr/>
        </p:nvSpPr>
        <p:spPr>
          <a:xfrm>
            <a:off x="0" y="2318922"/>
            <a:ext cx="295465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When does the power go out?</a:t>
            </a:r>
          </a:p>
          <a:p>
            <a:pPr marL="342900" indent="-342900">
              <a:buFont typeface="Arial" panose="020B0604020202020204" pitchFamily="34" charset="0"/>
              <a:buChar char="•"/>
            </a:pPr>
            <a:r>
              <a:rPr lang="en-US" sz="2400" dirty="0"/>
              <a:t>Where does the power go out? </a:t>
            </a:r>
          </a:p>
          <a:p>
            <a:pPr marL="342900" indent="-342900">
              <a:buFont typeface="Arial" panose="020B0604020202020204" pitchFamily="34" charset="0"/>
              <a:buChar char="•"/>
            </a:pPr>
            <a:r>
              <a:rPr lang="en-US" sz="2400" dirty="0"/>
              <a:t>How long is the power out? </a:t>
            </a:r>
          </a:p>
          <a:p>
            <a:pPr marL="342900" indent="-342900">
              <a:buFont typeface="Arial" panose="020B0604020202020204" pitchFamily="34" charset="0"/>
              <a:buChar char="•"/>
            </a:pPr>
            <a:r>
              <a:rPr lang="en-US" sz="2400" dirty="0"/>
              <a:t>What equipment on the grid failed? </a:t>
            </a:r>
          </a:p>
          <a:p>
            <a:pPr marL="342900" indent="-342900">
              <a:buFont typeface="Arial" panose="020B0604020202020204" pitchFamily="34" charset="0"/>
              <a:buChar char="•"/>
            </a:pPr>
            <a:r>
              <a:rPr lang="en-US" sz="2400" dirty="0"/>
              <a:t>Is voltage stable?</a:t>
            </a:r>
          </a:p>
          <a:p>
            <a:pPr marL="342900" indent="-342900">
              <a:buFont typeface="Arial" panose="020B0604020202020204" pitchFamily="34" charset="0"/>
              <a:buChar char="•"/>
            </a:pPr>
            <a:r>
              <a:rPr lang="en-US" sz="2400" dirty="0"/>
              <a:t>Economic impacts?</a:t>
            </a:r>
          </a:p>
        </p:txBody>
      </p:sp>
      <p:cxnSp>
        <p:nvCxnSpPr>
          <p:cNvPr id="30" name="Straight Connector 29">
            <a:extLst>
              <a:ext uri="{FF2B5EF4-FFF2-40B4-BE49-F238E27FC236}">
                <a16:creationId xmlns:a16="http://schemas.microsoft.com/office/drawing/2014/main" id="{284BC342-8CBA-F141-8B1F-EC035CAA04C1}"/>
              </a:ext>
            </a:extLst>
          </p:cNvPr>
          <p:cNvCxnSpPr>
            <a:cxnSpLocks/>
          </p:cNvCxnSpPr>
          <p:nvPr/>
        </p:nvCxnSpPr>
        <p:spPr>
          <a:xfrm>
            <a:off x="2843111" y="2410135"/>
            <a:ext cx="0" cy="220444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18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9" grpId="0"/>
      <p:bldP spid="16" grpId="0"/>
      <p:bldP spid="17" grpId="0"/>
      <p:bldP spid="10" grpId="0"/>
      <p:bldP spid="23"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t>Introduction</a:t>
            </a:r>
          </a:p>
          <a:p>
            <a:pPr fontAlgn="base"/>
            <a:r>
              <a:rPr lang="en-US" dirty="0">
                <a:solidFill>
                  <a:schemeClr val="bg1">
                    <a:lumMod val="50000"/>
                  </a:schemeClr>
                </a:solidFill>
              </a:rPr>
              <a:t>Small scale deployment</a:t>
            </a:r>
          </a:p>
          <a:p>
            <a:pPr fontAlgn="base"/>
            <a:r>
              <a:rPr lang="en-US" dirty="0">
                <a:solidFill>
                  <a:schemeClr val="bg1">
                    <a:lumMod val="50000"/>
                  </a:schemeClr>
                </a:solidFill>
              </a:rPr>
              <a:t>Medium scale deployment</a:t>
            </a:r>
          </a:p>
          <a:p>
            <a:pPr fontAlgn="base"/>
            <a:r>
              <a:rPr lang="en-US" dirty="0">
                <a:solidFill>
                  <a:schemeClr val="bg1">
                    <a:lumMod val="50000"/>
                  </a:schemeClr>
                </a:solidFill>
              </a:rPr>
              <a:t>Large scale deployment</a:t>
            </a:r>
          </a:p>
          <a:p>
            <a:pPr fontAlgn="base"/>
            <a:r>
              <a:rPr lang="en-US" dirty="0">
                <a:solidFill>
                  <a:schemeClr val="bg1">
                    <a:lumMod val="50000"/>
                  </a:schemeClr>
                </a:solidFill>
              </a:rPr>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4</a:t>
            </a:fld>
            <a:endParaRPr lang="en-US"/>
          </a:p>
        </p:txBody>
      </p:sp>
    </p:spTree>
    <p:extLst>
      <p:ext uri="{BB962C8B-B14F-4D97-AF65-F5344CB8AC3E}">
        <p14:creationId xmlns:p14="http://schemas.microsoft.com/office/powerpoint/2010/main" val="3095597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solidFill>
                  <a:schemeClr val="bg1">
                    <a:lumMod val="50000"/>
                  </a:schemeClr>
                </a:solidFill>
              </a:rPr>
              <a:t>Introduction</a:t>
            </a:r>
          </a:p>
          <a:p>
            <a:pPr fontAlgn="base"/>
            <a:r>
              <a:rPr lang="en-US" dirty="0"/>
              <a:t>Small scale deployment</a:t>
            </a:r>
          </a:p>
          <a:p>
            <a:pPr fontAlgn="base"/>
            <a:r>
              <a:rPr lang="en-US" dirty="0">
                <a:solidFill>
                  <a:schemeClr val="bg1">
                    <a:lumMod val="50000"/>
                  </a:schemeClr>
                </a:solidFill>
              </a:rPr>
              <a:t>Medium scale deployment</a:t>
            </a:r>
          </a:p>
          <a:p>
            <a:pPr fontAlgn="base"/>
            <a:r>
              <a:rPr lang="en-US" dirty="0">
                <a:solidFill>
                  <a:schemeClr val="bg1">
                    <a:lumMod val="50000"/>
                  </a:schemeClr>
                </a:solidFill>
              </a:rPr>
              <a:t>Large scale deployment</a:t>
            </a:r>
          </a:p>
          <a:p>
            <a:pPr fontAlgn="base"/>
            <a:r>
              <a:rPr lang="en-US" dirty="0">
                <a:solidFill>
                  <a:schemeClr val="bg1">
                    <a:lumMod val="50000"/>
                  </a:schemeClr>
                </a:solidFill>
              </a:rPr>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5</a:t>
            </a:fld>
            <a:endParaRPr lang="en-US"/>
          </a:p>
        </p:txBody>
      </p:sp>
    </p:spTree>
    <p:extLst>
      <p:ext uri="{BB962C8B-B14F-4D97-AF65-F5344CB8AC3E}">
        <p14:creationId xmlns:p14="http://schemas.microsoft.com/office/powerpoint/2010/main" val="657757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DD53-5883-DB47-B226-51702347A0C9}"/>
              </a:ext>
            </a:extLst>
          </p:cNvPr>
          <p:cNvSpPr>
            <a:spLocks noGrp="1"/>
          </p:cNvSpPr>
          <p:nvPr>
            <p:ph type="title"/>
          </p:nvPr>
        </p:nvSpPr>
        <p:spPr/>
        <p:txBody>
          <a:bodyPr/>
          <a:lstStyle/>
          <a:p>
            <a:r>
              <a:rPr lang="en-US" dirty="0"/>
              <a:t>Small-scale: The first deployment</a:t>
            </a:r>
          </a:p>
        </p:txBody>
      </p:sp>
      <p:sp>
        <p:nvSpPr>
          <p:cNvPr id="4" name="Slide Number Placeholder 3">
            <a:extLst>
              <a:ext uri="{FF2B5EF4-FFF2-40B4-BE49-F238E27FC236}">
                <a16:creationId xmlns:a16="http://schemas.microsoft.com/office/drawing/2014/main" id="{21E87270-5293-8D43-B187-2DAFEFBDDA50}"/>
              </a:ext>
            </a:extLst>
          </p:cNvPr>
          <p:cNvSpPr>
            <a:spLocks noGrp="1"/>
          </p:cNvSpPr>
          <p:nvPr>
            <p:ph type="sldNum" sz="quarter" idx="12"/>
          </p:nvPr>
        </p:nvSpPr>
        <p:spPr/>
        <p:txBody>
          <a:bodyPr/>
          <a:lstStyle/>
          <a:p>
            <a:fld id="{A3A8CF9A-89C2-404D-8827-D018C76B10DE}" type="slidenum">
              <a:rPr lang="en-US" smtClean="0"/>
              <a:t>6</a:t>
            </a:fld>
            <a:endParaRPr lang="en-US"/>
          </a:p>
        </p:txBody>
      </p:sp>
      <p:pic>
        <p:nvPicPr>
          <p:cNvPr id="5" name="Picture 4">
            <a:extLst>
              <a:ext uri="{FF2B5EF4-FFF2-40B4-BE49-F238E27FC236}">
                <a16:creationId xmlns:a16="http://schemas.microsoft.com/office/drawing/2014/main" id="{BC53A1C8-35F4-2440-B399-3BA17056E34B}"/>
              </a:ext>
            </a:extLst>
          </p:cNvPr>
          <p:cNvPicPr>
            <a:picLocks noChangeAspect="1"/>
          </p:cNvPicPr>
          <p:nvPr/>
        </p:nvPicPr>
        <p:blipFill>
          <a:blip r:embed="rId3"/>
          <a:stretch>
            <a:fillRect/>
          </a:stretch>
        </p:blipFill>
        <p:spPr>
          <a:xfrm>
            <a:off x="1181521" y="3630595"/>
            <a:ext cx="9293953" cy="2220101"/>
          </a:xfrm>
          <a:prstGeom prst="rect">
            <a:avLst/>
          </a:prstGeom>
        </p:spPr>
      </p:pic>
      <p:sp>
        <p:nvSpPr>
          <p:cNvPr id="6" name="TextBox 5">
            <a:extLst>
              <a:ext uri="{FF2B5EF4-FFF2-40B4-BE49-F238E27FC236}">
                <a16:creationId xmlns:a16="http://schemas.microsoft.com/office/drawing/2014/main" id="{A854D990-FA29-E745-9E17-1D9A5DA0FF60}"/>
              </a:ext>
            </a:extLst>
          </p:cNvPr>
          <p:cNvSpPr txBox="1"/>
          <p:nvPr/>
        </p:nvSpPr>
        <p:spPr>
          <a:xfrm>
            <a:off x="2752757" y="5894685"/>
            <a:ext cx="6702925" cy="461665"/>
          </a:xfrm>
          <a:prstGeom prst="rect">
            <a:avLst/>
          </a:prstGeom>
          <a:noFill/>
        </p:spPr>
        <p:txBody>
          <a:bodyPr wrap="none" rtlCol="0">
            <a:spAutoFit/>
          </a:bodyPr>
          <a:lstStyle/>
          <a:p>
            <a:r>
              <a:rPr lang="en-US" sz="2400" dirty="0"/>
              <a:t>12 Plug-load sensors used in small scale deployment</a:t>
            </a:r>
          </a:p>
        </p:txBody>
      </p:sp>
      <p:sp>
        <p:nvSpPr>
          <p:cNvPr id="8" name="Content Placeholder 2">
            <a:extLst>
              <a:ext uri="{FF2B5EF4-FFF2-40B4-BE49-F238E27FC236}">
                <a16:creationId xmlns:a16="http://schemas.microsoft.com/office/drawing/2014/main" id="{83747B53-C34C-9348-8FB1-13E9F9BC31C5}"/>
              </a:ext>
            </a:extLst>
          </p:cNvPr>
          <p:cNvSpPr>
            <a:spLocks noGrp="1"/>
          </p:cNvSpPr>
          <p:nvPr>
            <p:ph idx="1"/>
          </p:nvPr>
        </p:nvSpPr>
        <p:spPr>
          <a:xfrm>
            <a:off x="866051" y="1480844"/>
            <a:ext cx="11577911" cy="4584137"/>
          </a:xfrm>
        </p:spPr>
        <p:txBody>
          <a:bodyPr/>
          <a:lstStyle/>
          <a:p>
            <a:pPr marL="342900" indent="-342900"/>
            <a:r>
              <a:rPr lang="en-US" sz="2400" dirty="0"/>
              <a:t>Deployment goal: Do the sensors work?</a:t>
            </a:r>
          </a:p>
          <a:p>
            <a:pPr marL="800100" lvl="1" indent="-342900"/>
            <a:r>
              <a:rPr lang="en-US" dirty="0"/>
              <a:t>GPS fix</a:t>
            </a:r>
          </a:p>
          <a:p>
            <a:pPr marL="800100" lvl="1" indent="-342900"/>
            <a:r>
              <a:rPr lang="en-US" dirty="0"/>
              <a:t>Operated at 240v/50hz</a:t>
            </a:r>
          </a:p>
          <a:p>
            <a:pPr marL="800100" lvl="1" indent="-342900"/>
            <a:r>
              <a:rPr lang="en-US" dirty="0"/>
              <a:t>Connects to cellular network</a:t>
            </a:r>
          </a:p>
        </p:txBody>
      </p:sp>
    </p:spTree>
    <p:extLst>
      <p:ext uri="{BB962C8B-B14F-4D97-AF65-F5344CB8AC3E}">
        <p14:creationId xmlns:p14="http://schemas.microsoft.com/office/powerpoint/2010/main" val="346129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DD53-5883-DB47-B226-51702347A0C9}"/>
              </a:ext>
            </a:extLst>
          </p:cNvPr>
          <p:cNvSpPr>
            <a:spLocks noGrp="1"/>
          </p:cNvSpPr>
          <p:nvPr>
            <p:ph type="title"/>
          </p:nvPr>
        </p:nvSpPr>
        <p:spPr/>
        <p:txBody>
          <a:bodyPr/>
          <a:lstStyle/>
          <a:p>
            <a:r>
              <a:rPr lang="en-US" dirty="0"/>
              <a:t>Going beyond consumer needs</a:t>
            </a:r>
          </a:p>
        </p:txBody>
      </p:sp>
      <p:sp>
        <p:nvSpPr>
          <p:cNvPr id="4" name="Slide Number Placeholder 3">
            <a:extLst>
              <a:ext uri="{FF2B5EF4-FFF2-40B4-BE49-F238E27FC236}">
                <a16:creationId xmlns:a16="http://schemas.microsoft.com/office/drawing/2014/main" id="{21E87270-5293-8D43-B187-2DAFEFBDDA50}"/>
              </a:ext>
            </a:extLst>
          </p:cNvPr>
          <p:cNvSpPr>
            <a:spLocks noGrp="1"/>
          </p:cNvSpPr>
          <p:nvPr>
            <p:ph type="sldNum" sz="quarter" idx="12"/>
          </p:nvPr>
        </p:nvSpPr>
        <p:spPr/>
        <p:txBody>
          <a:bodyPr/>
          <a:lstStyle/>
          <a:p>
            <a:fld id="{A3A8CF9A-89C2-404D-8827-D018C76B10DE}" type="slidenum">
              <a:rPr lang="en-US" smtClean="0"/>
              <a:t>7</a:t>
            </a:fld>
            <a:endParaRPr lang="en-US"/>
          </a:p>
        </p:txBody>
      </p:sp>
      <p:pic>
        <p:nvPicPr>
          <p:cNvPr id="6" name="Picture 5">
            <a:extLst>
              <a:ext uri="{FF2B5EF4-FFF2-40B4-BE49-F238E27FC236}">
                <a16:creationId xmlns:a16="http://schemas.microsoft.com/office/drawing/2014/main" id="{3CEBB64A-5D92-BD4D-B586-DAD25D41BFB9}"/>
              </a:ext>
            </a:extLst>
          </p:cNvPr>
          <p:cNvPicPr>
            <a:picLocks noChangeAspect="1"/>
          </p:cNvPicPr>
          <p:nvPr/>
        </p:nvPicPr>
        <p:blipFill>
          <a:blip r:embed="rId3"/>
          <a:stretch>
            <a:fillRect/>
          </a:stretch>
        </p:blipFill>
        <p:spPr>
          <a:xfrm>
            <a:off x="714895" y="2183327"/>
            <a:ext cx="5094850" cy="4724547"/>
          </a:xfrm>
          <a:prstGeom prst="rect">
            <a:avLst/>
          </a:prstGeom>
          <a:ln>
            <a:solidFill>
              <a:schemeClr val="tx1"/>
            </a:solidFill>
          </a:ln>
        </p:spPr>
      </p:pic>
      <p:pic>
        <p:nvPicPr>
          <p:cNvPr id="8" name="Picture 7">
            <a:extLst>
              <a:ext uri="{FF2B5EF4-FFF2-40B4-BE49-F238E27FC236}">
                <a16:creationId xmlns:a16="http://schemas.microsoft.com/office/drawing/2014/main" id="{D505EF42-EF76-2E4A-9BA2-2BA34D9D88DF}"/>
              </a:ext>
            </a:extLst>
          </p:cNvPr>
          <p:cNvPicPr>
            <a:picLocks noChangeAspect="1"/>
          </p:cNvPicPr>
          <p:nvPr/>
        </p:nvPicPr>
        <p:blipFill>
          <a:blip r:embed="rId4"/>
          <a:stretch>
            <a:fillRect/>
          </a:stretch>
        </p:blipFill>
        <p:spPr>
          <a:xfrm>
            <a:off x="6267470" y="2153856"/>
            <a:ext cx="5347565" cy="4724547"/>
          </a:xfrm>
          <a:prstGeom prst="rect">
            <a:avLst/>
          </a:prstGeom>
          <a:ln>
            <a:solidFill>
              <a:schemeClr val="tx1"/>
            </a:solidFill>
          </a:ln>
        </p:spPr>
      </p:pic>
      <p:sp>
        <p:nvSpPr>
          <p:cNvPr id="9" name="TextBox 8">
            <a:extLst>
              <a:ext uri="{FF2B5EF4-FFF2-40B4-BE49-F238E27FC236}">
                <a16:creationId xmlns:a16="http://schemas.microsoft.com/office/drawing/2014/main" id="{B3D39F37-060F-1B4E-9A8D-A230603FF5DC}"/>
              </a:ext>
            </a:extLst>
          </p:cNvPr>
          <p:cNvSpPr txBox="1"/>
          <p:nvPr/>
        </p:nvSpPr>
        <p:spPr>
          <a:xfrm>
            <a:off x="576964" y="1453642"/>
            <a:ext cx="6172331"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Limit of 3 SIM cards due to security concerns </a:t>
            </a:r>
          </a:p>
        </p:txBody>
      </p:sp>
    </p:spTree>
    <p:extLst>
      <p:ext uri="{BB962C8B-B14F-4D97-AF65-F5344CB8AC3E}">
        <p14:creationId xmlns:p14="http://schemas.microsoft.com/office/powerpoint/2010/main" val="381001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E946D-15AF-6D47-80AC-66A34F5AE058}"/>
              </a:ext>
            </a:extLst>
          </p:cNvPr>
          <p:cNvSpPr>
            <a:spLocks noGrp="1"/>
          </p:cNvSpPr>
          <p:nvPr>
            <p:ph type="title"/>
          </p:nvPr>
        </p:nvSpPr>
        <p:spPr>
          <a:xfrm>
            <a:off x="315265" y="141010"/>
            <a:ext cx="11577910" cy="1325563"/>
          </a:xfrm>
        </p:spPr>
        <p:txBody>
          <a:bodyPr>
            <a:normAutofit/>
          </a:bodyPr>
          <a:lstStyle/>
          <a:p>
            <a:r>
              <a:rPr lang="en-US" dirty="0"/>
              <a:t>Lesson: The deployment is the system</a:t>
            </a:r>
          </a:p>
        </p:txBody>
      </p:sp>
      <p:sp>
        <p:nvSpPr>
          <p:cNvPr id="4" name="Slide Number Placeholder 3">
            <a:extLst>
              <a:ext uri="{FF2B5EF4-FFF2-40B4-BE49-F238E27FC236}">
                <a16:creationId xmlns:a16="http://schemas.microsoft.com/office/drawing/2014/main" id="{70866213-7DAA-FB47-A4E0-0E6DDC2A6D20}"/>
              </a:ext>
            </a:extLst>
          </p:cNvPr>
          <p:cNvSpPr>
            <a:spLocks noGrp="1"/>
          </p:cNvSpPr>
          <p:nvPr>
            <p:ph type="sldNum" sz="quarter" idx="12"/>
          </p:nvPr>
        </p:nvSpPr>
        <p:spPr/>
        <p:txBody>
          <a:bodyPr/>
          <a:lstStyle/>
          <a:p>
            <a:fld id="{A3A8CF9A-89C2-404D-8827-D018C76B10DE}" type="slidenum">
              <a:rPr lang="en-US" smtClean="0"/>
              <a:t>8</a:t>
            </a:fld>
            <a:endParaRPr lang="en-US"/>
          </a:p>
        </p:txBody>
      </p:sp>
      <p:grpSp>
        <p:nvGrpSpPr>
          <p:cNvPr id="10" name="Group 9">
            <a:extLst>
              <a:ext uri="{FF2B5EF4-FFF2-40B4-BE49-F238E27FC236}">
                <a16:creationId xmlns:a16="http://schemas.microsoft.com/office/drawing/2014/main" id="{20CEBA93-68D2-0742-B57C-55ADAA08FEE8}"/>
              </a:ext>
            </a:extLst>
          </p:cNvPr>
          <p:cNvGrpSpPr/>
          <p:nvPr/>
        </p:nvGrpSpPr>
        <p:grpSpPr>
          <a:xfrm>
            <a:off x="-302582" y="1909753"/>
            <a:ext cx="12592600" cy="4209500"/>
            <a:chOff x="-302582" y="1909753"/>
            <a:chExt cx="12592600" cy="4209500"/>
          </a:xfrm>
        </p:grpSpPr>
        <p:pic>
          <p:nvPicPr>
            <p:cNvPr id="2050" name="Picture 2" descr="https://lh6.googleusercontent.com/A0ZY8pQx-1k9Y_Av5n456o4T8ps5FGIk2UWgyRy7VVGOGfIdsv-tudWzueC-dtBJiM925z4bAuujevbo-eNRPNazxaZhoI9U7boRY3pvyUixKfjdbadrf3ytyDmXldLJ8nf_qboaL_8">
              <a:extLst>
                <a:ext uri="{FF2B5EF4-FFF2-40B4-BE49-F238E27FC236}">
                  <a16:creationId xmlns:a16="http://schemas.microsoft.com/office/drawing/2014/main" id="{BDB5EBCD-231A-E84D-8951-6F85CB373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82" y="2850080"/>
              <a:ext cx="2332018" cy="23320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lh5.googleusercontent.com/sOAGdOBGc4K7-ifmCl8iwH-GW-HpaLiwDowqaFurp3jnUH6AuQBBtDcsoTSpzR2os8j9SGFvSZrfJKOBYOCbaDOsuyJvIPj9mOUUS8Zy0X-6vlf-HwhPvySPyKzbJAEtrNlQ5-lgwpE">
              <a:extLst>
                <a:ext uri="{FF2B5EF4-FFF2-40B4-BE49-F238E27FC236}">
                  <a16:creationId xmlns:a16="http://schemas.microsoft.com/office/drawing/2014/main" id="{8929932F-B006-594E-B63D-18F6A1784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608" y="2850080"/>
              <a:ext cx="2764614" cy="21805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015D953-8F67-3247-8E83-2DA3984B71C0}"/>
                </a:ext>
              </a:extLst>
            </p:cNvPr>
            <p:cNvPicPr>
              <a:picLocks noChangeAspect="1"/>
            </p:cNvPicPr>
            <p:nvPr/>
          </p:nvPicPr>
          <p:blipFill>
            <a:blip r:embed="rId5"/>
            <a:stretch>
              <a:fillRect/>
            </a:stretch>
          </p:blipFill>
          <p:spPr>
            <a:xfrm>
              <a:off x="8555548" y="2740750"/>
              <a:ext cx="2207720" cy="2207720"/>
            </a:xfrm>
            <a:prstGeom prst="rect">
              <a:avLst/>
            </a:prstGeom>
          </p:spPr>
        </p:pic>
        <p:pic>
          <p:nvPicPr>
            <p:cNvPr id="7" name="Picture 6">
              <a:extLst>
                <a:ext uri="{FF2B5EF4-FFF2-40B4-BE49-F238E27FC236}">
                  <a16:creationId xmlns:a16="http://schemas.microsoft.com/office/drawing/2014/main" id="{DF07CA4A-682A-544A-8CFF-E53C2F8D0D00}"/>
                </a:ext>
              </a:extLst>
            </p:cNvPr>
            <p:cNvPicPr>
              <a:picLocks noChangeAspect="1"/>
            </p:cNvPicPr>
            <p:nvPr/>
          </p:nvPicPr>
          <p:blipFill>
            <a:blip r:embed="rId6"/>
            <a:stretch>
              <a:fillRect/>
            </a:stretch>
          </p:blipFill>
          <p:spPr>
            <a:xfrm>
              <a:off x="4873731" y="3029093"/>
              <a:ext cx="1822564" cy="1822564"/>
            </a:xfrm>
            <a:prstGeom prst="rect">
              <a:avLst/>
            </a:prstGeom>
          </p:spPr>
        </p:pic>
        <p:cxnSp>
          <p:nvCxnSpPr>
            <p:cNvPr id="8" name="Straight Connector 7">
              <a:extLst>
                <a:ext uri="{FF2B5EF4-FFF2-40B4-BE49-F238E27FC236}">
                  <a16:creationId xmlns:a16="http://schemas.microsoft.com/office/drawing/2014/main" id="{CF6AF10F-09B3-EC40-993D-8100E48C148D}"/>
                </a:ext>
              </a:extLst>
            </p:cNvPr>
            <p:cNvCxnSpPr>
              <a:cxnSpLocks/>
            </p:cNvCxnSpPr>
            <p:nvPr/>
          </p:nvCxnSpPr>
          <p:spPr>
            <a:xfrm>
              <a:off x="7085430" y="2658749"/>
              <a:ext cx="0" cy="264254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EC46942-8B6E-0146-942B-95EC534D6A7E}"/>
                </a:ext>
              </a:extLst>
            </p:cNvPr>
            <p:cNvSpPr txBox="1"/>
            <p:nvPr/>
          </p:nvSpPr>
          <p:spPr>
            <a:xfrm>
              <a:off x="56847" y="5301297"/>
              <a:ext cx="1683474" cy="461665"/>
            </a:xfrm>
            <a:prstGeom prst="rect">
              <a:avLst/>
            </a:prstGeom>
            <a:noFill/>
          </p:spPr>
          <p:txBody>
            <a:bodyPr wrap="none" rtlCol="0">
              <a:spAutoFit/>
            </a:bodyPr>
            <a:lstStyle/>
            <a:p>
              <a:r>
                <a:rPr lang="en-US" sz="2400" dirty="0"/>
                <a:t>Sensor: App</a:t>
              </a:r>
            </a:p>
          </p:txBody>
        </p:sp>
        <p:sp>
          <p:nvSpPr>
            <p:cNvPr id="11" name="TextBox 10">
              <a:extLst>
                <a:ext uri="{FF2B5EF4-FFF2-40B4-BE49-F238E27FC236}">
                  <a16:creationId xmlns:a16="http://schemas.microsoft.com/office/drawing/2014/main" id="{7AED161B-D8A0-804C-91CF-C04CD92FA963}"/>
                </a:ext>
              </a:extLst>
            </p:cNvPr>
            <p:cNvSpPr txBox="1"/>
            <p:nvPr/>
          </p:nvSpPr>
          <p:spPr>
            <a:xfrm>
              <a:off x="2101898" y="5294455"/>
              <a:ext cx="2387192" cy="461665"/>
            </a:xfrm>
            <a:prstGeom prst="rect">
              <a:avLst/>
            </a:prstGeom>
            <a:noFill/>
          </p:spPr>
          <p:txBody>
            <a:bodyPr wrap="none" rtlCol="0">
              <a:spAutoFit/>
            </a:bodyPr>
            <a:lstStyle/>
            <a:p>
              <a:r>
                <a:rPr lang="en-US" sz="2400" dirty="0"/>
                <a:t>Sensor: Plug Load</a:t>
              </a:r>
            </a:p>
          </p:txBody>
        </p:sp>
        <p:sp>
          <p:nvSpPr>
            <p:cNvPr id="12" name="TextBox 11">
              <a:extLst>
                <a:ext uri="{FF2B5EF4-FFF2-40B4-BE49-F238E27FC236}">
                  <a16:creationId xmlns:a16="http://schemas.microsoft.com/office/drawing/2014/main" id="{74F7DC5B-6780-D046-9A5C-0906E1A4AB42}"/>
                </a:ext>
              </a:extLst>
            </p:cNvPr>
            <p:cNvSpPr txBox="1"/>
            <p:nvPr/>
          </p:nvSpPr>
          <p:spPr>
            <a:xfrm>
              <a:off x="5104750" y="5294455"/>
              <a:ext cx="1025794" cy="461665"/>
            </a:xfrm>
            <a:prstGeom prst="rect">
              <a:avLst/>
            </a:prstGeom>
            <a:noFill/>
          </p:spPr>
          <p:txBody>
            <a:bodyPr wrap="none" rtlCol="0">
              <a:spAutoFit/>
            </a:bodyPr>
            <a:lstStyle/>
            <a:p>
              <a:r>
                <a:rPr lang="en-US" sz="2400" dirty="0"/>
                <a:t>Survey</a:t>
              </a:r>
            </a:p>
          </p:txBody>
        </p:sp>
        <p:sp>
          <p:nvSpPr>
            <p:cNvPr id="13" name="TextBox 12">
              <a:extLst>
                <a:ext uri="{FF2B5EF4-FFF2-40B4-BE49-F238E27FC236}">
                  <a16:creationId xmlns:a16="http://schemas.microsoft.com/office/drawing/2014/main" id="{E6300285-2DE4-3744-93BC-F37AB8B80232}"/>
                </a:ext>
              </a:extLst>
            </p:cNvPr>
            <p:cNvSpPr txBox="1"/>
            <p:nvPr/>
          </p:nvSpPr>
          <p:spPr>
            <a:xfrm>
              <a:off x="2481214" y="1915395"/>
              <a:ext cx="1947008" cy="523220"/>
            </a:xfrm>
            <a:prstGeom prst="rect">
              <a:avLst/>
            </a:prstGeom>
            <a:noFill/>
          </p:spPr>
          <p:txBody>
            <a:bodyPr wrap="none" rtlCol="0">
              <a:spAutoFit/>
            </a:bodyPr>
            <a:lstStyle/>
            <a:p>
              <a:r>
                <a:rPr lang="en-US" sz="2800" u="sng" dirty="0"/>
                <a:t>Instruments</a:t>
              </a:r>
            </a:p>
          </p:txBody>
        </p:sp>
        <p:sp>
          <p:nvSpPr>
            <p:cNvPr id="14" name="TextBox 13">
              <a:extLst>
                <a:ext uri="{FF2B5EF4-FFF2-40B4-BE49-F238E27FC236}">
                  <a16:creationId xmlns:a16="http://schemas.microsoft.com/office/drawing/2014/main" id="{85B80436-D03C-A24D-98CD-D7FE15C7CFAB}"/>
                </a:ext>
              </a:extLst>
            </p:cNvPr>
            <p:cNvSpPr txBox="1"/>
            <p:nvPr/>
          </p:nvSpPr>
          <p:spPr>
            <a:xfrm>
              <a:off x="8153513" y="1909753"/>
              <a:ext cx="3058979" cy="523220"/>
            </a:xfrm>
            <a:prstGeom prst="rect">
              <a:avLst/>
            </a:prstGeom>
            <a:noFill/>
          </p:spPr>
          <p:txBody>
            <a:bodyPr wrap="none" rtlCol="0">
              <a:spAutoFit/>
            </a:bodyPr>
            <a:lstStyle/>
            <a:p>
              <a:r>
                <a:rPr lang="en-US" sz="2800" u="sng" dirty="0"/>
                <a:t>Supporting Services</a:t>
              </a:r>
            </a:p>
          </p:txBody>
        </p:sp>
        <p:sp>
          <p:nvSpPr>
            <p:cNvPr id="9" name="TextBox 8">
              <a:extLst>
                <a:ext uri="{FF2B5EF4-FFF2-40B4-BE49-F238E27FC236}">
                  <a16:creationId xmlns:a16="http://schemas.microsoft.com/office/drawing/2014/main" id="{BB5C73C2-4AA2-E243-8983-93FA13BF0823}"/>
                </a:ext>
              </a:extLst>
            </p:cNvPr>
            <p:cNvSpPr txBox="1"/>
            <p:nvPr/>
          </p:nvSpPr>
          <p:spPr>
            <a:xfrm>
              <a:off x="8704875" y="5288255"/>
              <a:ext cx="1956256" cy="830997"/>
            </a:xfrm>
            <a:prstGeom prst="rect">
              <a:avLst/>
            </a:prstGeom>
            <a:noFill/>
          </p:spPr>
          <p:txBody>
            <a:bodyPr wrap="square" rtlCol="0">
              <a:spAutoFit/>
            </a:bodyPr>
            <a:lstStyle/>
            <a:p>
              <a:pPr algn="ctr"/>
              <a:r>
                <a:rPr lang="en-US" sz="2400" dirty="0"/>
                <a:t>Deployment Management</a:t>
              </a:r>
            </a:p>
          </p:txBody>
        </p:sp>
        <p:sp>
          <p:nvSpPr>
            <p:cNvPr id="16" name="TextBox 15">
              <a:extLst>
                <a:ext uri="{FF2B5EF4-FFF2-40B4-BE49-F238E27FC236}">
                  <a16:creationId xmlns:a16="http://schemas.microsoft.com/office/drawing/2014/main" id="{780210BE-D79D-0042-BFAB-F557A3660D21}"/>
                </a:ext>
              </a:extLst>
            </p:cNvPr>
            <p:cNvSpPr txBox="1"/>
            <p:nvPr/>
          </p:nvSpPr>
          <p:spPr>
            <a:xfrm>
              <a:off x="7283083" y="5288256"/>
              <a:ext cx="1530626" cy="830997"/>
            </a:xfrm>
            <a:prstGeom prst="rect">
              <a:avLst/>
            </a:prstGeom>
            <a:noFill/>
          </p:spPr>
          <p:txBody>
            <a:bodyPr wrap="square" rtlCol="0">
              <a:spAutoFit/>
            </a:bodyPr>
            <a:lstStyle/>
            <a:p>
              <a:pPr algn="ctr"/>
              <a:r>
                <a:rPr lang="en-US" sz="2400" dirty="0"/>
                <a:t>Incentive System</a:t>
              </a:r>
            </a:p>
          </p:txBody>
        </p:sp>
        <p:sp>
          <p:nvSpPr>
            <p:cNvPr id="17" name="TextBox 16">
              <a:extLst>
                <a:ext uri="{FF2B5EF4-FFF2-40B4-BE49-F238E27FC236}">
                  <a16:creationId xmlns:a16="http://schemas.microsoft.com/office/drawing/2014/main" id="{3C41856D-AA0E-1F4D-99F2-E81E1CC67BEC}"/>
                </a:ext>
              </a:extLst>
            </p:cNvPr>
            <p:cNvSpPr txBox="1"/>
            <p:nvPr/>
          </p:nvSpPr>
          <p:spPr>
            <a:xfrm>
              <a:off x="10333762" y="5282704"/>
              <a:ext cx="1956256" cy="830997"/>
            </a:xfrm>
            <a:prstGeom prst="rect">
              <a:avLst/>
            </a:prstGeom>
            <a:noFill/>
          </p:spPr>
          <p:txBody>
            <a:bodyPr wrap="square" rtlCol="0">
              <a:spAutoFit/>
            </a:bodyPr>
            <a:lstStyle/>
            <a:p>
              <a:pPr algn="ctr"/>
              <a:r>
                <a:rPr lang="en-US" sz="2400" dirty="0"/>
                <a:t>Data Insight System</a:t>
              </a:r>
            </a:p>
          </p:txBody>
        </p:sp>
        <p:cxnSp>
          <p:nvCxnSpPr>
            <p:cNvPr id="18" name="Straight Arrow Connector 17">
              <a:extLst>
                <a:ext uri="{FF2B5EF4-FFF2-40B4-BE49-F238E27FC236}">
                  <a16:creationId xmlns:a16="http://schemas.microsoft.com/office/drawing/2014/main" id="{745DBCF4-8B95-004B-BCD8-DF23B48500EE}"/>
                </a:ext>
              </a:extLst>
            </p:cNvPr>
            <p:cNvCxnSpPr>
              <a:cxnSpLocks/>
              <a:stCxn id="16" idx="0"/>
            </p:cNvCxnSpPr>
            <p:nvPr/>
          </p:nvCxnSpPr>
          <p:spPr>
            <a:xfrm flipV="1">
              <a:off x="8048396" y="4016089"/>
              <a:ext cx="1185839" cy="127216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894B6D-1FAC-A84A-BC32-9C98DC2F1197}"/>
                </a:ext>
              </a:extLst>
            </p:cNvPr>
            <p:cNvCxnSpPr>
              <a:cxnSpLocks/>
            </p:cNvCxnSpPr>
            <p:nvPr/>
          </p:nvCxnSpPr>
          <p:spPr>
            <a:xfrm flipH="1" flipV="1">
              <a:off x="9615936" y="4016089"/>
              <a:ext cx="47189" cy="1272166"/>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5067560-E08A-FC42-BFBD-DCF8AB4DBE87}"/>
                </a:ext>
              </a:extLst>
            </p:cNvPr>
            <p:cNvCxnSpPr>
              <a:cxnSpLocks/>
              <a:stCxn id="17" idx="0"/>
            </p:cNvCxnSpPr>
            <p:nvPr/>
          </p:nvCxnSpPr>
          <p:spPr>
            <a:xfrm flipH="1" flipV="1">
              <a:off x="10147368" y="4029132"/>
              <a:ext cx="1164522" cy="125357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35838E23-676B-D94A-838C-6746F3C4427D}"/>
              </a:ext>
            </a:extLst>
          </p:cNvPr>
          <p:cNvSpPr/>
          <p:nvPr/>
        </p:nvSpPr>
        <p:spPr>
          <a:xfrm>
            <a:off x="500331" y="2552172"/>
            <a:ext cx="7653181" cy="29342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4062A8-AB26-714E-9F58-3BAFCA69A0EA}"/>
              </a:ext>
            </a:extLst>
          </p:cNvPr>
          <p:cNvSpPr txBox="1"/>
          <p:nvPr/>
        </p:nvSpPr>
        <p:spPr>
          <a:xfrm>
            <a:off x="2824866" y="1934847"/>
            <a:ext cx="3206712" cy="523220"/>
          </a:xfrm>
          <a:prstGeom prst="rect">
            <a:avLst/>
          </a:prstGeom>
          <a:noFill/>
        </p:spPr>
        <p:txBody>
          <a:bodyPr wrap="none" rtlCol="0">
            <a:spAutoFit/>
          </a:bodyPr>
          <a:lstStyle/>
          <a:p>
            <a:r>
              <a:rPr lang="en-US" sz="2800" dirty="0"/>
              <a:t>Sensors and Services</a:t>
            </a:r>
          </a:p>
        </p:txBody>
      </p:sp>
      <p:sp>
        <p:nvSpPr>
          <p:cNvPr id="15" name="TextBox 14">
            <a:extLst>
              <a:ext uri="{FF2B5EF4-FFF2-40B4-BE49-F238E27FC236}">
                <a16:creationId xmlns:a16="http://schemas.microsoft.com/office/drawing/2014/main" id="{81572BB9-591A-7244-8D3E-2D7664BED602}"/>
              </a:ext>
            </a:extLst>
          </p:cNvPr>
          <p:cNvSpPr txBox="1"/>
          <p:nvPr/>
        </p:nvSpPr>
        <p:spPr>
          <a:xfrm>
            <a:off x="9518973" y="2259560"/>
            <a:ext cx="1372492" cy="3170099"/>
          </a:xfrm>
          <a:prstGeom prst="rect">
            <a:avLst/>
          </a:prstGeom>
          <a:noFill/>
        </p:spPr>
        <p:txBody>
          <a:bodyPr wrap="none" rtlCol="0">
            <a:spAutoFit/>
          </a:bodyPr>
          <a:lstStyle/>
          <a:p>
            <a:r>
              <a:rPr lang="en-US" sz="20000" dirty="0">
                <a:solidFill>
                  <a:srgbClr val="FF0000"/>
                </a:solidFill>
              </a:rPr>
              <a:t>?</a:t>
            </a:r>
          </a:p>
        </p:txBody>
      </p:sp>
    </p:spTree>
    <p:extLst>
      <p:ext uri="{BB962C8B-B14F-4D97-AF65-F5344CB8AC3E}">
        <p14:creationId xmlns:p14="http://schemas.microsoft.com/office/powerpoint/2010/main" val="36467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0"/>
                                        </p:tgtEl>
                                      </p:cBhvr>
                                      <p:by x="60000" y="60000"/>
                                    </p:animScale>
                                  </p:childTnLst>
                                </p:cTn>
                              </p:par>
                              <p:par>
                                <p:cTn id="7" presetID="42" presetClass="path" presetSubtype="0" accel="50000" decel="50000" fill="hold" nodeType="withEffect">
                                  <p:stCondLst>
                                    <p:cond delay="1000"/>
                                  </p:stCondLst>
                                  <p:childTnLst>
                                    <p:animMotion origin="layout" path="M 3.54167E-6 3.33333E-6 L -0.13685 0.00208 " pathEditMode="relative" rAng="0" ptsTypes="AA">
                                      <p:cBhvr>
                                        <p:cTn id="8" dur="1000" fill="hold"/>
                                        <p:tgtEl>
                                          <p:spTgt spid="10"/>
                                        </p:tgtEl>
                                        <p:attrNameLst>
                                          <p:attrName>ppt_x</p:attrName>
                                          <p:attrName>ppt_y</p:attrName>
                                        </p:attrNameLst>
                                      </p:cBhvr>
                                      <p:rCtr x="-6849" y="93"/>
                                    </p:animMotion>
                                  </p:childTnLst>
                                </p:cTn>
                              </p:par>
                              <p:par>
                                <p:cTn id="9" presetID="1" presetClass="entr" presetSubtype="0" fill="hold" grpId="0" nodeType="withEffect">
                                  <p:stCondLst>
                                    <p:cond delay="200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1" nodeType="withEffect">
                                  <p:stCondLst>
                                    <p:cond delay="200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347-3C3A-9F46-A7E2-AFB7EE399D5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706E84D-539B-1346-803C-E0B3A5F0675F}"/>
              </a:ext>
            </a:extLst>
          </p:cNvPr>
          <p:cNvSpPr>
            <a:spLocks noGrp="1"/>
          </p:cNvSpPr>
          <p:nvPr>
            <p:ph idx="1"/>
          </p:nvPr>
        </p:nvSpPr>
        <p:spPr/>
        <p:txBody>
          <a:bodyPr/>
          <a:lstStyle/>
          <a:p>
            <a:pPr fontAlgn="base"/>
            <a:r>
              <a:rPr lang="en-US" dirty="0">
                <a:solidFill>
                  <a:schemeClr val="bg1">
                    <a:lumMod val="50000"/>
                  </a:schemeClr>
                </a:solidFill>
              </a:rPr>
              <a:t>Introduction</a:t>
            </a:r>
          </a:p>
          <a:p>
            <a:pPr fontAlgn="base"/>
            <a:r>
              <a:rPr lang="en-US" dirty="0"/>
              <a:t>Small scale deployment</a:t>
            </a:r>
          </a:p>
          <a:p>
            <a:pPr fontAlgn="base"/>
            <a:r>
              <a:rPr lang="en-US" dirty="0">
                <a:solidFill>
                  <a:schemeClr val="bg1">
                    <a:lumMod val="50000"/>
                  </a:schemeClr>
                </a:solidFill>
              </a:rPr>
              <a:t>Medium scale deployment</a:t>
            </a:r>
          </a:p>
          <a:p>
            <a:pPr fontAlgn="base"/>
            <a:r>
              <a:rPr lang="en-US" dirty="0">
                <a:solidFill>
                  <a:schemeClr val="bg1">
                    <a:lumMod val="50000"/>
                  </a:schemeClr>
                </a:solidFill>
              </a:rPr>
              <a:t>Large scale deployment</a:t>
            </a:r>
          </a:p>
          <a:p>
            <a:pPr fontAlgn="base"/>
            <a:r>
              <a:rPr lang="en-US" dirty="0">
                <a:solidFill>
                  <a:schemeClr val="bg1">
                    <a:lumMod val="50000"/>
                  </a:schemeClr>
                </a:solidFill>
              </a:rPr>
              <a:t>Conclusions </a:t>
            </a:r>
          </a:p>
        </p:txBody>
      </p:sp>
      <p:sp>
        <p:nvSpPr>
          <p:cNvPr id="4" name="Slide Number Placeholder 3">
            <a:extLst>
              <a:ext uri="{FF2B5EF4-FFF2-40B4-BE49-F238E27FC236}">
                <a16:creationId xmlns:a16="http://schemas.microsoft.com/office/drawing/2014/main" id="{0BE95DA2-1B32-D942-96E1-6C501F1090A2}"/>
              </a:ext>
            </a:extLst>
          </p:cNvPr>
          <p:cNvSpPr>
            <a:spLocks noGrp="1"/>
          </p:cNvSpPr>
          <p:nvPr>
            <p:ph type="sldNum" sz="quarter" idx="12"/>
          </p:nvPr>
        </p:nvSpPr>
        <p:spPr/>
        <p:txBody>
          <a:bodyPr/>
          <a:lstStyle/>
          <a:p>
            <a:fld id="{A3A8CF9A-89C2-404D-8827-D018C76B10DE}" type="slidenum">
              <a:rPr lang="en-US" smtClean="0"/>
              <a:t>9</a:t>
            </a:fld>
            <a:endParaRPr lang="en-US"/>
          </a:p>
        </p:txBody>
      </p:sp>
    </p:spTree>
    <p:extLst>
      <p:ext uri="{BB962C8B-B14F-4D97-AF65-F5344CB8AC3E}">
        <p14:creationId xmlns:p14="http://schemas.microsoft.com/office/powerpoint/2010/main" val="1075321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26671</TotalTime>
  <Words>3277</Words>
  <Application>Microsoft Macintosh PowerPoint</Application>
  <PresentationFormat>Widescreen</PresentationFormat>
  <Paragraphs>248</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   Hardware, Apps, and Surveys at Scale: Insights from Measuring Grid Reliability in Accra, Ghana</vt:lpstr>
      <vt:lpstr>Measuring electricity reliability in Accra</vt:lpstr>
      <vt:lpstr>Deployment Methodology</vt:lpstr>
      <vt:lpstr>Outline</vt:lpstr>
      <vt:lpstr>Outline</vt:lpstr>
      <vt:lpstr>Small-scale: The first deployment</vt:lpstr>
      <vt:lpstr>Going beyond consumer needs</vt:lpstr>
      <vt:lpstr>Lesson: The deployment is the system</vt:lpstr>
      <vt:lpstr>Outline</vt:lpstr>
      <vt:lpstr>Outline</vt:lpstr>
      <vt:lpstr>Medium-scale: The second deployment</vt:lpstr>
      <vt:lpstr>Local insight is critical for participant recruitment </vt:lpstr>
      <vt:lpstr>Participant behavior is unexpected</vt:lpstr>
      <vt:lpstr>Scale doesn’t bootstrap trust</vt:lpstr>
      <vt:lpstr>Each subsystem matters at scale</vt:lpstr>
      <vt:lpstr>Lesson: Information flow is critical  </vt:lpstr>
      <vt:lpstr>Outline</vt:lpstr>
      <vt:lpstr>Outline</vt:lpstr>
      <vt:lpstr>Large-scale: The third deployment</vt:lpstr>
      <vt:lpstr>Automating deployment management</vt:lpstr>
      <vt:lpstr>Deployment management in practice </vt:lpstr>
      <vt:lpstr>Administrative hurdles at home</vt:lpstr>
      <vt:lpstr>Laboratory as a factory</vt:lpstr>
      <vt:lpstr>Outline</vt:lpstr>
      <vt:lpstr>Outline</vt:lpstr>
      <vt:lpstr>Conclusions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Klugman, Noah</dc:creator>
  <cp:keywords/>
  <dc:description/>
  <cp:lastModifiedBy>Noah Klugman</cp:lastModifiedBy>
  <cp:revision>386</cp:revision>
  <cp:lastPrinted>2018-11-05T14:31:27Z</cp:lastPrinted>
  <dcterms:created xsi:type="dcterms:W3CDTF">2018-10-12T21:26:59Z</dcterms:created>
  <dcterms:modified xsi:type="dcterms:W3CDTF">2019-07-04T10:31:57Z</dcterms:modified>
  <cp:category/>
</cp:coreProperties>
</file>